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74" r:id="rId3"/>
    <p:sldId id="275" r:id="rId4"/>
    <p:sldId id="269" r:id="rId5"/>
    <p:sldId id="270" r:id="rId6"/>
    <p:sldId id="271" r:id="rId7"/>
    <p:sldId id="272" r:id="rId8"/>
    <p:sldId id="273" r:id="rId9"/>
    <p:sldId id="259" r:id="rId10"/>
    <p:sldId id="261" r:id="rId11"/>
    <p:sldId id="260" r:id="rId12"/>
    <p:sldId id="263" r:id="rId13"/>
    <p:sldId id="264" r:id="rId14"/>
    <p:sldId id="265" r:id="rId15"/>
    <p:sldId id="266" r:id="rId16"/>
    <p:sldId id="267" r:id="rId17"/>
    <p:sldId id="268" r:id="rId18"/>
    <p:sldId id="276" r:id="rId19"/>
    <p:sldId id="277" r:id="rId20"/>
    <p:sldId id="279" r:id="rId21"/>
    <p:sldId id="278" r:id="rId22"/>
    <p:sldId id="283" r:id="rId23"/>
    <p:sldId id="280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300" r:id="rId39"/>
    <p:sldId id="298" r:id="rId40"/>
    <p:sldId id="301" r:id="rId41"/>
    <p:sldId id="299" r:id="rId42"/>
    <p:sldId id="302" r:id="rId43"/>
    <p:sldId id="305" r:id="rId44"/>
    <p:sldId id="303" r:id="rId45"/>
    <p:sldId id="304" r:id="rId46"/>
    <p:sldId id="306" r:id="rId47"/>
    <p:sldId id="307" r:id="rId48"/>
    <p:sldId id="308" r:id="rId49"/>
    <p:sldId id="310" r:id="rId50"/>
    <p:sldId id="309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19" r:id="rId60"/>
    <p:sldId id="320" r:id="rId61"/>
    <p:sldId id="2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EA00EA"/>
    <a:srgbClr val="FF6600"/>
    <a:srgbClr val="440AFE"/>
    <a:srgbClr val="FF9900"/>
    <a:srgbClr val="FF66FF"/>
    <a:srgbClr val="CC00CC"/>
    <a:srgbClr val="0066FF"/>
    <a:srgbClr val="80008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35" autoAdjust="0"/>
    <p:restoredTop sz="94660"/>
  </p:normalViewPr>
  <p:slideViewPr>
    <p:cSldViewPr snapToGrid="0">
      <p:cViewPr>
        <p:scale>
          <a:sx n="66" d="100"/>
          <a:sy n="66" d="100"/>
        </p:scale>
        <p:origin x="-304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15CF0-76D6-4E94-ACD3-A1F42432779B}" type="datetimeFigureOut">
              <a:rPr lang="en-IN" smtClean="0"/>
              <a:t>02-08-2021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EA850-CC16-4460-90D5-CDE6212C2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4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2F327-65AD-4721-A238-B37D572D1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40B0364-399B-4601-ADDB-4B49B793E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1F07E1-8F96-47ED-8713-4979348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A2FB-1EA3-4071-90AD-A49FA41D1D1A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A78F89-B916-4A62-AD0B-9277EBBF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46038"/>
            <a:ext cx="60960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EE9DDF-DE3E-437D-9566-1A9E35E4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8DC40B-B4D8-4073-AD27-6917407D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071DCD8-341B-417B-BF51-1B15F4949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C28D37-B162-46CC-82E0-7C52C176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37A04-AA31-4223-8605-58C394521BCC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020B4C-1A6A-4A69-A9C3-3D533E80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F8C5F4-A4CC-4C49-BE60-529040E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67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2878A73-B397-4CC8-A6A8-D09E84DB1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D16C1E9-551F-4B52-8F1E-D2439398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1089A0-6DA4-4012-962D-76DD2EA6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ED34-60B1-4593-91F5-DD624404D0A4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A4C2EB-5986-49D9-9564-4BC6144B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47CF3A-0ADF-4128-9301-8FE6A94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70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ABE0C6-2823-4E24-B950-B3521158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09" y="263529"/>
            <a:ext cx="11212945" cy="1168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B2F783-9890-4B66-9AA1-576C5B5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09" y="1533236"/>
            <a:ext cx="11212945" cy="4643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53A40A-A0B9-47E8-B820-961F056B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D9057-234E-4D63-86C3-54F037CD45DA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2154E1-F9D1-4656-8B13-A9E5D97D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46038"/>
            <a:ext cx="6096000" cy="365125"/>
          </a:xfrm>
        </p:spPr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49E7BC-234C-49C8-B469-29B46542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40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06DCD4-95F7-4100-BD94-AD9FBE82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17933C-EEDB-434B-9E4F-97B12C35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07BC6D-7630-4192-92B1-2DB19B2D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D349-00F0-4826-927B-803CF691C3A1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94CEC9-F094-49DF-8883-1A79ABF0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A0EEA8-35DE-4C5E-8F36-C6F98DFC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2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9794D9-A75A-4A18-B02C-E50366C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596838-2E41-43AE-91FC-7A7227BBF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1178AB6-D9A6-415A-9044-02EFE6729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3CFC080-7171-440B-B19F-91C7D097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FD3E-2BE2-4374-B2C3-9633E727AFFA}" type="datetime1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93FD20-8901-4B46-A3E6-E6174C57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B17A13-4873-4664-80D1-D8EF5FE3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9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CC43C-9187-4805-954C-ED439AC7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5C03794-2FB5-46C1-B025-E9E2822C4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CDFC7EF-70E9-4EC8-9D8B-577C4EDD2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B936EB4-C7FB-4416-80B6-E79F2B3B3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CEC34F8-DADF-4BCC-AA03-7C0582FC1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D425C43-CCCF-4096-8D63-3CFBF425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0F9B-36CB-4EC6-8B0C-E66E232F9CD4}" type="datetime1">
              <a:rPr lang="en-IN" smtClean="0"/>
              <a:t>02-08-2021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DE0A0DE-793A-4653-9ED1-D3116BDB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AC5E17D-B644-42C5-8838-80900A2C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74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65A8E9-94D6-4C8A-B922-A21B847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598FA41-33D3-4DD1-8FB6-427EB546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1B57-377A-448D-92E1-59BAA48D9E98}" type="datetime1">
              <a:rPr lang="en-IN" smtClean="0"/>
              <a:t>02-08-2021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F8B9822-3A8D-4F97-A5A7-93976A72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17F17F-C0D1-4A89-98AF-41850B09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0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C3F370D-23D6-4F2B-A9F8-D433EA04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DFE-488B-4191-A961-7F8E6B501934}" type="datetime1">
              <a:rPr lang="en-IN" smtClean="0"/>
              <a:t>02-08-2021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17C8FED-5ACB-4B27-A276-4FDBAA76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B42004C-DBC1-46D7-9768-E5FF1BDC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28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82C0AF-C6AD-4B58-9887-85A67483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C70FC7-F2AB-47C7-B91B-E79DEE96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F081C34-2D6F-423E-93CF-44E032B19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334CA71-A16C-4ECC-9BCF-F40905BC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00C5-F24C-4743-A692-884865F8137A}" type="datetime1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8CDF02-4A07-4D58-883D-0F2E188B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ED94F2-270F-4D5B-81DF-92B65031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18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30D0F5-AFA4-4B32-8638-7774D24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7CCCB32-F410-4D3F-B151-D165B5E23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793F33A-1A94-4BF2-9DC0-7C6DA7F36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B76E339-853C-42CF-97C1-3DCCD88D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7E48-9DD7-4011-9375-1CFB284EE269}" type="datetime1">
              <a:rPr lang="en-IN" smtClean="0"/>
              <a:t>02-08-2021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FE6811-9327-4E95-985C-7E688FFE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DDFCFD-01FC-4862-AECE-5D595BE1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98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2CF0528-82C0-4D57-8C1D-19213CAC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249383"/>
            <a:ext cx="11388437" cy="119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840A1DB-14E7-486E-9E5E-F5BE03E08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291" y="1579418"/>
            <a:ext cx="11166764" cy="459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F8BA9-22A1-42B5-A13B-02A98C16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922A6-51EE-4A44-82FC-0F05C46FD002}" type="datetime1">
              <a:rPr lang="en-IN" smtClean="0"/>
              <a:t>02-08-2021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F7B8C9-61E2-4BA7-BECF-7C3DF7629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-460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576FBF-281B-41C4-8A48-85102AEA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72D23-AAF6-4318-960C-39EDDA4AE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8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ducto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51749@vitstudent.ac.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lab.com/images/stories/pdfs/VC97%20-%20Auto%20Range%20Digital%20Multimeter.pdf" TargetMode="External"/><Relationship Id="rId3" Type="http://schemas.openxmlformats.org/officeDocument/2006/relationships/hyperlink" Target="https://www.electronics-tutorials.ws/capacitor/cap_1.html" TargetMode="External"/><Relationship Id="rId7" Type="http://schemas.openxmlformats.org/officeDocument/2006/relationships/hyperlink" Target="https://www.youtube.com/watch?v=LAUvkiZgq9E" TargetMode="External"/><Relationship Id="rId2" Type="http://schemas.openxmlformats.org/officeDocument/2006/relationships/hyperlink" Target="https://www.electronics-tutorials.ws/resis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ductor" TargetMode="External"/><Relationship Id="rId5" Type="http://schemas.openxmlformats.org/officeDocument/2006/relationships/hyperlink" Target="https://www.meteocercal.info/forum/Thread-capacitor-value" TargetMode="External"/><Relationship Id="rId4" Type="http://schemas.openxmlformats.org/officeDocument/2006/relationships/hyperlink" Target="https://upload.wikimedia.org/wikipedia/commons/b/b9/Capacitors_(7189597135).jp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18C662-223D-4337-A8A6-EEDCBC116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71055"/>
            <a:ext cx="12192000" cy="2742165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Study of Measuring, Testing, Power Supply Instruments and Breadboard</a:t>
            </a:r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Course</a:t>
            </a:r>
            <a:r>
              <a:rPr lang="en-IN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ECE1008 – Electronic Hardware Troubleshooting 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FD15-F834-4ECF-B2DB-E72F84D0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82061"/>
            <a:ext cx="9144000" cy="211642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-Dr Richards Joe Stanislaus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Assistant Professor - SENSE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Email: 51749@vitstudent.ac.in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C94FAA-46FC-46D3-9E14-07AB73E1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22" y="4845054"/>
            <a:ext cx="5109554" cy="14564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65D257-D0C8-4100-8E13-35FD416C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 Study of Measuring, Testing, Power Supply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Instruments,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Breadboard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118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Basics of </a:t>
            </a:r>
            <a:r>
              <a:rPr lang="en-US" dirty="0" smtClean="0"/>
              <a:t>Resistors: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Carbon Composition Resistor</a:t>
            </a:r>
            <a:r>
              <a:rPr lang="en-US" dirty="0"/>
              <a:t> – Made of carbon dust or graphite paste, low wattage values</a:t>
            </a:r>
          </a:p>
          <a:p>
            <a:r>
              <a:rPr lang="en-US" b="1" dirty="0"/>
              <a:t>Film or Cermet Resistor – </a:t>
            </a:r>
            <a:r>
              <a:rPr lang="en-US" dirty="0"/>
              <a:t>Made from conductive metal oxide paste, very low wattage values</a:t>
            </a:r>
          </a:p>
          <a:p>
            <a:r>
              <a:rPr lang="en-US" b="1" dirty="0"/>
              <a:t>Wire-wound Resistor</a:t>
            </a:r>
            <a:r>
              <a:rPr lang="en-US" dirty="0"/>
              <a:t> – Metallic bodies for heatsink mounting, very high wattage ratings</a:t>
            </a:r>
          </a:p>
          <a:p>
            <a:r>
              <a:rPr lang="en-US" b="1" dirty="0"/>
              <a:t>Semiconductor Resistor</a:t>
            </a:r>
            <a:r>
              <a:rPr lang="en-US" dirty="0"/>
              <a:t> – High frequency/precision surface mount thin film technology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10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Basics of </a:t>
            </a:r>
            <a:r>
              <a:rPr lang="en-US" dirty="0" smtClean="0"/>
              <a:t>Resistors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4700" y="1533236"/>
            <a:ext cx="7163954" cy="4643727"/>
          </a:xfrm>
        </p:spPr>
        <p:txBody>
          <a:bodyPr/>
          <a:lstStyle/>
          <a:p>
            <a:r>
              <a:rPr lang="en-IN" dirty="0" smtClean="0"/>
              <a:t>Colour Coding: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4 bands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5 bands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6 bands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050" name="Picture 2" descr="E:\VIT Data\Academics\2021-22 FALL\ECE1008 EHT\Exp 01\resistor-res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489411"/>
            <a:ext cx="3552825" cy="598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E:\VIT Data\Academics\2021-22 FALL\ECE1008 EHT\Exp 01\Colour 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231900"/>
            <a:ext cx="418465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4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Basics of </a:t>
            </a:r>
            <a:r>
              <a:rPr lang="en-US" dirty="0" smtClean="0"/>
              <a:t>Resistors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177636"/>
            <a:ext cx="11212945" cy="4835655"/>
          </a:xfrm>
        </p:spPr>
        <p:txBody>
          <a:bodyPr>
            <a:normAutofit/>
          </a:bodyPr>
          <a:lstStyle/>
          <a:p>
            <a:r>
              <a:rPr lang="en-IN" dirty="0" smtClean="0"/>
              <a:t>4 band basics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1</a:t>
            </a:r>
            <a:r>
              <a:rPr lang="en-IN" baseline="30000" dirty="0" smtClean="0"/>
              <a:t>st</a:t>
            </a:r>
            <a:r>
              <a:rPr lang="en-IN" dirty="0" smtClean="0"/>
              <a:t>: 1</a:t>
            </a:r>
            <a:r>
              <a:rPr lang="en-IN" baseline="30000" dirty="0" smtClean="0"/>
              <a:t>st</a:t>
            </a:r>
            <a:r>
              <a:rPr lang="en-IN" dirty="0" smtClean="0"/>
              <a:t> Digit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2</a:t>
            </a:r>
            <a:r>
              <a:rPr lang="en-IN" baseline="30000" dirty="0" smtClean="0"/>
              <a:t>nd</a:t>
            </a:r>
            <a:r>
              <a:rPr lang="en-IN" dirty="0" smtClean="0"/>
              <a:t> : 2</a:t>
            </a:r>
            <a:r>
              <a:rPr lang="en-IN" baseline="30000" dirty="0" smtClean="0"/>
              <a:t>nd</a:t>
            </a:r>
            <a:r>
              <a:rPr lang="en-IN" dirty="0" smtClean="0"/>
              <a:t> Digit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3</a:t>
            </a:r>
            <a:r>
              <a:rPr lang="en-IN" baseline="30000" dirty="0" smtClean="0"/>
              <a:t>rd</a:t>
            </a:r>
            <a:r>
              <a:rPr lang="en-IN" dirty="0" smtClean="0"/>
              <a:t> : Multiplier</a:t>
            </a:r>
            <a:br>
              <a:rPr lang="en-IN" dirty="0" smtClean="0"/>
            </a:br>
            <a:r>
              <a:rPr lang="en-IN" dirty="0" smtClean="0"/>
              <a:t>4</a:t>
            </a:r>
            <a:r>
              <a:rPr lang="en-IN" baseline="30000" dirty="0" smtClean="0"/>
              <a:t>th</a:t>
            </a:r>
            <a:r>
              <a:rPr lang="en-IN" dirty="0" smtClean="0"/>
              <a:t>: Tolerance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074" name="Picture 2" descr="E:\VIT Data\Academics\2021-22 FALL\ECE1008 EHT\Exp 01\4 ba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66725"/>
            <a:ext cx="4533900" cy="59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5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Basics of </a:t>
            </a:r>
            <a:r>
              <a:rPr lang="en-US" dirty="0" smtClean="0"/>
              <a:t>Resistors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909" y="1177636"/>
                <a:ext cx="11212945" cy="48356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4 band basics</a:t>
                </a:r>
                <a:br>
                  <a:rPr lang="en-IN" dirty="0" smtClean="0"/>
                </a:br>
                <a:r>
                  <a:rPr lang="en-IN" dirty="0" smtClean="0"/>
                  <a:t/>
                </a:r>
                <a:br>
                  <a:rPr lang="en-IN" dirty="0" smtClean="0"/>
                </a:br>
                <a:r>
                  <a:rPr lang="en-IN" dirty="0" smtClean="0"/>
                  <a:t>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: 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 Digit</a:t>
                </a:r>
                <a:r>
                  <a:rPr lang="en-IN" dirty="0"/>
                  <a:t/>
                </a:r>
                <a:br>
                  <a:rPr lang="en-IN" dirty="0"/>
                </a:br>
                <a:r>
                  <a:rPr lang="en-IN" dirty="0" smtClean="0"/>
                  <a:t>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 : 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 Digit</a:t>
                </a:r>
                <a:r>
                  <a:rPr lang="en-IN" dirty="0"/>
                  <a:t/>
                </a:r>
                <a:br>
                  <a:rPr lang="en-IN" dirty="0"/>
                </a:br>
                <a:r>
                  <a:rPr lang="en-IN" dirty="0" smtClean="0"/>
                  <a:t>3</a:t>
                </a:r>
                <a:r>
                  <a:rPr lang="en-IN" baseline="30000" dirty="0" smtClean="0"/>
                  <a:t>rd</a:t>
                </a:r>
                <a:r>
                  <a:rPr lang="en-IN" dirty="0" smtClean="0"/>
                  <a:t> : Multiplier</a:t>
                </a:r>
                <a:br>
                  <a:rPr lang="en-IN" dirty="0" smtClean="0"/>
                </a:br>
                <a:r>
                  <a:rPr lang="en-IN" dirty="0" smtClean="0"/>
                  <a:t>4</a:t>
                </a:r>
                <a:r>
                  <a:rPr lang="en-IN" baseline="30000" dirty="0" smtClean="0"/>
                  <a:t>th</a:t>
                </a:r>
                <a:r>
                  <a:rPr lang="en-IN" dirty="0" smtClean="0"/>
                  <a:t>: Tolerance</a:t>
                </a:r>
                <a:br>
                  <a:rPr lang="en-IN" dirty="0" smtClean="0"/>
                </a:br>
                <a:r>
                  <a:rPr lang="en-IN" dirty="0" smtClean="0"/>
                  <a:t/>
                </a:r>
                <a:br>
                  <a:rPr lang="en-IN" dirty="0" smtClean="0"/>
                </a:br>
                <a:r>
                  <a:rPr lang="en-IN" dirty="0" smtClean="0"/>
                  <a:t>Example: </a:t>
                </a:r>
                <a:br>
                  <a:rPr lang="en-IN" dirty="0" smtClean="0"/>
                </a:br>
                <a:r>
                  <a:rPr lang="en-IN" dirty="0" smtClean="0"/>
                  <a:t>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 : Yellow (</a:t>
                </a:r>
                <a:r>
                  <a:rPr lang="en-IN" dirty="0" smtClean="0">
                    <a:ln>
                      <a:solidFill>
                        <a:srgbClr val="FFFF00"/>
                      </a:solidFill>
                    </a:ln>
                  </a:rPr>
                  <a:t>4</a:t>
                </a:r>
                <a:r>
                  <a:rPr lang="en-IN" dirty="0" smtClean="0"/>
                  <a:t>)</a:t>
                </a:r>
                <a:br>
                  <a:rPr lang="en-IN" dirty="0" smtClean="0"/>
                </a:br>
                <a:r>
                  <a:rPr lang="en-IN" dirty="0" smtClean="0"/>
                  <a:t>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: Violet (</a:t>
                </a:r>
                <a:r>
                  <a:rPr lang="en-IN" dirty="0" smtClean="0">
                    <a:ln>
                      <a:solidFill>
                        <a:srgbClr val="FF66FF"/>
                      </a:solidFill>
                    </a:ln>
                    <a:solidFill>
                      <a:srgbClr val="CC00CC"/>
                    </a:solidFill>
                  </a:rPr>
                  <a:t>7</a:t>
                </a:r>
                <a:r>
                  <a:rPr lang="en-IN" dirty="0" smtClean="0"/>
                  <a:t>)</a:t>
                </a:r>
                <a:br>
                  <a:rPr lang="en-IN" dirty="0" smtClean="0"/>
                </a:br>
                <a:r>
                  <a:rPr lang="en-IN" dirty="0" smtClean="0"/>
                  <a:t>3</a:t>
                </a:r>
                <a:r>
                  <a:rPr lang="en-IN" baseline="30000" dirty="0" smtClean="0"/>
                  <a:t>rd</a:t>
                </a:r>
                <a:r>
                  <a:rPr lang="en-IN" dirty="0" smtClean="0"/>
                  <a:t> : 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I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  <a:br>
                  <a:rPr lang="en-IN" dirty="0" smtClean="0"/>
                </a:br>
                <a:r>
                  <a:rPr lang="en-IN" dirty="0" smtClean="0"/>
                  <a:t>4</a:t>
                </a:r>
                <a:r>
                  <a:rPr lang="en-IN" baseline="30000" dirty="0" smtClean="0"/>
                  <a:t>th</a:t>
                </a:r>
                <a:r>
                  <a:rPr lang="en-IN" dirty="0" smtClean="0"/>
                  <a:t> : Tolerance: Silver: 10%</a:t>
                </a:r>
              </a:p>
              <a:p>
                <a:pPr marL="0" indent="0">
                  <a:buNone/>
                </a:pPr>
                <a:r>
                  <a:rPr lang="en-IN" dirty="0" smtClean="0"/>
                  <a:t>Resistance: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47×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=4700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</a:rPr>
                      <m:t>(±10%)</m:t>
                    </m:r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909" y="1177636"/>
                <a:ext cx="11212945" cy="4835655"/>
              </a:xfrm>
              <a:blipFill rotWithShape="1">
                <a:blip r:embed="rId2"/>
                <a:stretch>
                  <a:fillRect l="-1142" t="-3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074" name="Picture 2" descr="E:\VIT Data\Academics\2021-22 FALL\ECE1008 EHT\Exp 01\4 ban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66725"/>
            <a:ext cx="4533900" cy="59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3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82600"/>
            <a:ext cx="5105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1.2 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139536"/>
            <a:ext cx="7366000" cy="5451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component which has the ability or “capacity” to store energy in the form of an electrical charge producing a potential difference (</a:t>
            </a:r>
            <a:r>
              <a:rPr lang="en-US" i="1" dirty="0"/>
              <a:t>Static Voltage</a:t>
            </a:r>
            <a:r>
              <a:rPr lang="en-US" dirty="0"/>
              <a:t>) across its plates, much like a small rechargeable battery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Basic form: consists </a:t>
            </a:r>
            <a:r>
              <a:rPr lang="en-US" dirty="0"/>
              <a:t>of two or more parallel conductive (metal) plates which are not connected or touching each other,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are electrically separated either by air or by some form of a good insulating material such as waxed paper, mica, ceramic, plastic or some form of a liquid gel as used in electrolytic capacitors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insulating layer between a capacitors plates is commonly called the </a:t>
            </a:r>
            <a:r>
              <a:rPr lang="en-US" b="1" dirty="0"/>
              <a:t>Dielectric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63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288" y="332158"/>
            <a:ext cx="4019712" cy="333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1.2 Capacitor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999" y="1291936"/>
                <a:ext cx="12065001" cy="4643727"/>
              </a:xfrm>
            </p:spPr>
            <p:txBody>
              <a:bodyPr/>
              <a:lstStyle/>
              <a:p>
                <a:r>
                  <a:rPr lang="en-US" dirty="0" smtClean="0"/>
                  <a:t>The property of a capacitor to store charge </a:t>
                </a:r>
                <a:br>
                  <a:rPr lang="en-US" dirty="0" smtClean="0"/>
                </a:br>
                <a:r>
                  <a:rPr lang="en-US" dirty="0" smtClean="0"/>
                  <a:t>on </a:t>
                </a:r>
                <a:r>
                  <a:rPr lang="en-US" dirty="0"/>
                  <a:t>its plates in the form of an electrostatic field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is </a:t>
                </a:r>
                <a:r>
                  <a:rPr lang="en-US" dirty="0"/>
                  <a:t>called the </a:t>
                </a:r>
                <a:r>
                  <a:rPr lang="en-US" b="1" dirty="0" smtClean="0"/>
                  <a:t>Capacitance</a:t>
                </a:r>
                <a:r>
                  <a:rPr lang="en-US" dirty="0"/>
                  <a:t> of the </a:t>
                </a:r>
                <a:r>
                  <a:rPr lang="en-US" dirty="0" smtClean="0"/>
                  <a:t>capacitor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Standard units: </a:t>
                </a:r>
                <a:br>
                  <a:rPr lang="en-US" dirty="0" smtClean="0"/>
                </a:br>
                <a:r>
                  <a:rPr lang="en-IN" dirty="0"/>
                  <a:t>Microfarad  (</a:t>
                </a:r>
                <a:r>
                  <a:rPr lang="el-GR" dirty="0"/>
                  <a:t>μ</a:t>
                </a:r>
                <a:r>
                  <a:rPr lang="en-IN" dirty="0"/>
                  <a:t>F)   1</a:t>
                </a:r>
                <a:r>
                  <a:rPr lang="el-GR" dirty="0"/>
                  <a:t>μ</a:t>
                </a:r>
                <a:r>
                  <a:rPr lang="en-IN" dirty="0"/>
                  <a:t>F = 1/1,000,000 = 0.000001 = 10</a:t>
                </a:r>
                <a:r>
                  <a:rPr lang="en-IN" baseline="30000" dirty="0"/>
                  <a:t>-6</a:t>
                </a:r>
                <a:r>
                  <a:rPr lang="en-IN" dirty="0"/>
                  <a:t> </a:t>
                </a:r>
                <a:r>
                  <a:rPr lang="en-IN" dirty="0" smtClean="0"/>
                  <a:t>F</a:t>
                </a:r>
                <a:br>
                  <a:rPr lang="en-IN" dirty="0" smtClean="0"/>
                </a:br>
                <a:r>
                  <a:rPr lang="en-IN" dirty="0" err="1" smtClean="0"/>
                  <a:t>Nanofarad</a:t>
                </a:r>
                <a:r>
                  <a:rPr lang="en-IN" dirty="0"/>
                  <a:t>  (</a:t>
                </a:r>
                <a:r>
                  <a:rPr lang="en-IN" dirty="0" err="1"/>
                  <a:t>nF</a:t>
                </a:r>
                <a:r>
                  <a:rPr lang="en-IN" dirty="0"/>
                  <a:t>)   1nF = 1/1,000,000,000 = 0.000000001 = 10</a:t>
                </a:r>
                <a:r>
                  <a:rPr lang="en-IN" baseline="30000" dirty="0"/>
                  <a:t>-9</a:t>
                </a:r>
                <a:r>
                  <a:rPr lang="en-IN" dirty="0"/>
                  <a:t> </a:t>
                </a:r>
                <a:r>
                  <a:rPr lang="en-IN" dirty="0" smtClean="0"/>
                  <a:t>F</a:t>
                </a:r>
                <a:br>
                  <a:rPr lang="en-IN" dirty="0" smtClean="0"/>
                </a:br>
                <a:r>
                  <a:rPr lang="en-IN" dirty="0" err="1" smtClean="0"/>
                  <a:t>Picofarad</a:t>
                </a:r>
                <a:r>
                  <a:rPr lang="en-IN" dirty="0"/>
                  <a:t>  (pF)   1pF = 1/1,000,000,000,000 = 0.000000000001 = 10</a:t>
                </a:r>
                <a:r>
                  <a:rPr lang="en-IN" baseline="30000" dirty="0"/>
                  <a:t>-12</a:t>
                </a:r>
                <a:r>
                  <a:rPr lang="en-IN" dirty="0"/>
                  <a:t> F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𝜀</m:t>
                        </m:r>
                        <m:r>
                          <a:rPr lang="en-IN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 smtClean="0"/>
                  <a:t>  where permittivity of dielectric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𝜀</m:t>
                    </m:r>
                    <m:r>
                      <a:rPr lang="en-I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 smtClean="0"/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IN" b="0" i="1" dirty="0" smtClean="0">
                        <a:latin typeface="Cambria Math"/>
                      </a:rPr>
                      <m:t>=8.854×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:</m:t>
                    </m:r>
                    <m:r>
                      <a:rPr lang="en-IN" b="0" i="1" smtClean="0">
                        <a:latin typeface="Cambria Math"/>
                      </a:rPr>
                      <m:t>𝑑𝑖𝑒𝑙𝑒𝑐𝑡𝑟𝑖𝑐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𝑐𝑜𝑛𝑠𝑡𝑎𝑛𝑡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𝑜𝑟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𝑟𝑒𝑙𝑎𝑡𝑖𝑣𝑒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𝑝𝑒𝑟𝑚𝑖𝑡𝑡𝑖𝑣𝑖𝑡𝑦</m:t>
                    </m:r>
                  </m:oMath>
                </a14:m>
                <a:r>
                  <a:rPr lang="en-IN" dirty="0" smtClean="0"/>
                  <a:t> 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999" y="1291936"/>
                <a:ext cx="12065001" cy="4643727"/>
              </a:xfrm>
              <a:blipFill rotWithShape="1">
                <a:blip r:embed="rId3"/>
                <a:stretch>
                  <a:fillRect l="-910" t="-2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49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1.2 Capacitor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999" y="1291936"/>
                <a:ext cx="12065001" cy="4643727"/>
              </a:xfrm>
            </p:spPr>
            <p:txBody>
              <a:bodyPr/>
              <a:lstStyle/>
              <a:p>
                <a:r>
                  <a:rPr lang="en-IN" dirty="0" smtClean="0"/>
                  <a:t>Electrolyte capacitor</a:t>
                </a:r>
                <a:br>
                  <a:rPr lang="en-IN" dirty="0" smtClean="0"/>
                </a:b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4700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</a:rPr>
                      <m:t>μF</m:t>
                    </m:r>
                  </m:oMath>
                </a14:m>
                <a:r>
                  <a:rPr lang="en-IN" dirty="0" smtClean="0"/>
                  <a:t> </a:t>
                </a:r>
                <a:br>
                  <a:rPr lang="en-IN" dirty="0" smtClean="0"/>
                </a:b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35</m:t>
                    </m:r>
                  </m:oMath>
                </a14:m>
                <a:r>
                  <a:rPr lang="en-IN" dirty="0" smtClean="0"/>
                  <a:t>V </a:t>
                </a:r>
              </a:p>
              <a:p>
                <a:r>
                  <a:rPr lang="en-IN" dirty="0" smtClean="0"/>
                  <a:t>Ceramic capacitors:</a:t>
                </a:r>
                <a:br>
                  <a:rPr lang="en-IN" dirty="0" smtClean="0"/>
                </a:br>
                <a:r>
                  <a:rPr lang="en-IN" dirty="0" smtClean="0"/>
                  <a:t> </a:t>
                </a:r>
                <a:r>
                  <a:rPr lang="en-IN" dirty="0" smtClean="0">
                    <a:ln>
                      <a:solidFill>
                        <a:srgbClr val="FF0000"/>
                      </a:solidFill>
                    </a:ln>
                  </a:rPr>
                  <a:t>10</a:t>
                </a:r>
                <a:r>
                  <a:rPr lang="en-IN" dirty="0" smtClean="0">
                    <a:ln>
                      <a:solidFill>
                        <a:srgbClr val="440AFE"/>
                      </a:solidFill>
                    </a:ln>
                  </a:rPr>
                  <a:t>3</a:t>
                </a:r>
                <a:r>
                  <a:rPr lang="en-IN" dirty="0" smtClean="0"/>
                  <a:t>: </a:t>
                </a:r>
                <a:r>
                  <a:rPr lang="en-IN" dirty="0" smtClean="0">
                    <a:ln>
                      <a:solidFill>
                        <a:srgbClr val="FF0000"/>
                      </a:solidFill>
                    </a:ln>
                  </a:rPr>
                  <a:t>10</a:t>
                </a:r>
                <a:r>
                  <a:rPr lang="en-IN" dirty="0" smtClean="0"/>
                  <a:t>x10</a:t>
                </a:r>
                <a:r>
                  <a:rPr lang="en-IN" baseline="30000" dirty="0" smtClean="0">
                    <a:ln>
                      <a:solidFill>
                        <a:srgbClr val="440AFE"/>
                      </a:solidFill>
                    </a:ln>
                  </a:rPr>
                  <a:t>3</a:t>
                </a:r>
                <a:r>
                  <a:rPr lang="en-IN" dirty="0" smtClean="0"/>
                  <a:t> pF</a:t>
                </a:r>
                <a:br>
                  <a:rPr lang="en-IN" dirty="0" smtClean="0"/>
                </a:br>
                <a:r>
                  <a:rPr lang="en-IN" dirty="0" smtClean="0"/>
                  <a:t>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IN" dirty="0" smtClean="0"/>
                  <a:t> 10,000 pF</a:t>
                </a:r>
              </a:p>
              <a:p>
                <a:pPr marL="0" indent="0">
                  <a:buNone/>
                </a:pPr>
                <a:r>
                  <a:rPr lang="en-IN" dirty="0" smtClean="0"/>
                  <a:t>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=10 </m:t>
                    </m:r>
                  </m:oMath>
                </a14:m>
                <a:r>
                  <a:rPr lang="en-IN" b="0" i="0" dirty="0" err="1" smtClean="0">
                    <a:latin typeface="+mj-lt"/>
                  </a:rPr>
                  <a:t>nF</a:t>
                </a:r>
                <a:r>
                  <a:rPr lang="en-IN" dirty="0" smtClean="0"/>
                  <a:t/>
                </a:r>
                <a:br>
                  <a:rPr lang="en-IN" dirty="0" smtClean="0"/>
                </a:br>
                <a:r>
                  <a:rPr lang="en-IN" dirty="0" smtClean="0"/>
                  <a:t>  </a:t>
                </a:r>
                <a:br>
                  <a:rPr lang="en-IN" dirty="0" smtClean="0"/>
                </a:b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999" y="1291936"/>
                <a:ext cx="12065001" cy="4643727"/>
              </a:xfrm>
              <a:blipFill rotWithShape="1">
                <a:blip r:embed="rId2"/>
                <a:stretch>
                  <a:fillRect l="-910" t="-2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6146" name="Picture 2" descr="E:\VIT Data\Academics\2021-22 FALL\ECE1008 EHT\Exp 01\Capaci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4068"/>
            <a:ext cx="6527800" cy="43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2794000" y="1930400"/>
            <a:ext cx="4406900" cy="330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784600" y="3098800"/>
            <a:ext cx="5384800" cy="393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E:\VIT Data\Academics\2021-22 FALL\ECE1008 EHT\Exp 01\Výstřižek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8188"/>
            <a:ext cx="59436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1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1.3 Inductor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10" y="1533236"/>
            <a:ext cx="4137890" cy="4643727"/>
          </a:xfrm>
        </p:spPr>
        <p:txBody>
          <a:bodyPr>
            <a:normAutofit/>
          </a:bodyPr>
          <a:lstStyle/>
          <a:p>
            <a:r>
              <a:rPr lang="en-US" dirty="0"/>
              <a:t>An inductor, also called a coil, choke, or reactor, is a passive two-terminal electrical component that stores energy in a magnetic field when electric current flows through </a:t>
            </a:r>
            <a:r>
              <a:rPr lang="en-US" dirty="0" smtClean="0"/>
              <a:t>it. </a:t>
            </a:r>
          </a:p>
          <a:p>
            <a:r>
              <a:rPr lang="en-US" dirty="0" smtClean="0"/>
              <a:t>An </a:t>
            </a:r>
            <a:r>
              <a:rPr lang="en-US" dirty="0"/>
              <a:t>inductor typically consists of an insulated wire wound into a coil.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7170" name="Picture 2" descr="https://upload.wikimedia.org/wikipedia/commons/2/27/Aplikimi_i_ferite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07999"/>
            <a:ext cx="4206875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lectronic component inducto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507999"/>
            <a:ext cx="2657475" cy="23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0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1.3 Inductor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09" y="1533236"/>
            <a:ext cx="11212945" cy="5019964"/>
          </a:xfrm>
        </p:spPr>
        <p:txBody>
          <a:bodyPr/>
          <a:lstStyle/>
          <a:p>
            <a:r>
              <a:rPr lang="en-US" dirty="0"/>
              <a:t>An inductor is characterized by its inductance,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Inductance: ratio </a:t>
            </a:r>
            <a:r>
              <a:rPr lang="en-US" dirty="0"/>
              <a:t>of the voltage to the rate of change of current. </a:t>
            </a:r>
            <a:endParaRPr lang="en-US" dirty="0" smtClean="0"/>
          </a:p>
          <a:p>
            <a:r>
              <a:rPr lang="en-US" dirty="0" smtClean="0"/>
              <a:t>Unit </a:t>
            </a:r>
            <a:r>
              <a:rPr lang="en-US" dirty="0"/>
              <a:t>of inductance is the henry (H) </a:t>
            </a:r>
            <a:r>
              <a:rPr lang="en-US" dirty="0" smtClean="0"/>
              <a:t>n</a:t>
            </a:r>
          </a:p>
          <a:p>
            <a:r>
              <a:rPr lang="en-US" dirty="0" smtClean="0"/>
              <a:t>In </a:t>
            </a:r>
            <a:r>
              <a:rPr lang="en-US" dirty="0"/>
              <a:t>the measurement of magnetic circuits, it is equivalent to weber/ampere. </a:t>
            </a:r>
            <a:endParaRPr lang="en-US" dirty="0" smtClean="0"/>
          </a:p>
          <a:p>
            <a:r>
              <a:rPr lang="en-US" dirty="0" smtClean="0"/>
              <a:t>Inductors </a:t>
            </a:r>
            <a:r>
              <a:rPr lang="en-US" dirty="0"/>
              <a:t>have values that typically range from 1 µH (10</a:t>
            </a:r>
            <a:r>
              <a:rPr lang="en-US" baseline="30000" dirty="0"/>
              <a:t>−6 </a:t>
            </a:r>
            <a:r>
              <a:rPr lang="en-US" dirty="0"/>
              <a:t>H) to 20 H.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inductors have a magnetic core made of iron or ferrite inside the coil, which serves to increase the magnetic field and thus the inductance</a:t>
            </a:r>
            <a:r>
              <a:rPr lang="en-US" dirty="0" smtClean="0"/>
              <a:t>.</a:t>
            </a:r>
          </a:p>
          <a:p>
            <a:r>
              <a:rPr lang="en-US" dirty="0"/>
              <a:t>Inductance formulae: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en.wikipedia.org/wiki/Inductor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56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1.4 Decade resistance box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879600"/>
            <a:ext cx="103155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8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 of Communication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IN" dirty="0" smtClean="0"/>
              <a:t>Experiment Queries/doubts: Post them in your group channel </a:t>
            </a:r>
          </a:p>
          <a:p>
            <a:pPr marL="514350" indent="-514350">
              <a:buAutoNum type="arabicPeriod"/>
            </a:pPr>
            <a:r>
              <a:rPr lang="en-IN" dirty="0" smtClean="0"/>
              <a:t>Personal Queries/doubts: Post them directly in Teams personal chat</a:t>
            </a:r>
          </a:p>
          <a:p>
            <a:pPr marL="514350" indent="-514350">
              <a:buAutoNum type="arabicPeriod"/>
            </a:pPr>
            <a:r>
              <a:rPr lang="en-IN" dirty="0" smtClean="0"/>
              <a:t>You may also write email to : </a:t>
            </a:r>
            <a:r>
              <a:rPr lang="en-IN" dirty="0" smtClean="0">
                <a:hlinkClick r:id="rId2"/>
              </a:rPr>
              <a:t>51749@vitstudent.ac.in</a:t>
            </a:r>
            <a:r>
              <a:rPr lang="en-IN" dirty="0" smtClean="0"/>
              <a:t> with subject Fall2021-22: ECE1008: </a:t>
            </a:r>
            <a:r>
              <a:rPr lang="en-IN" dirty="0" err="1" smtClean="0"/>
              <a:t>SubjectOfYourEmail</a:t>
            </a:r>
            <a:endParaRPr lang="en-IN" dirty="0" smtClean="0"/>
          </a:p>
          <a:p>
            <a:pPr marL="514350" indent="-514350">
              <a:buAutoNum type="arabicPeriod"/>
            </a:pPr>
            <a:r>
              <a:rPr lang="en-IN" dirty="0" smtClean="0"/>
              <a:t>LAB experiment outputs: Post them to your group channel (One output for each task. Please split the work among group members)</a:t>
            </a:r>
          </a:p>
          <a:p>
            <a:pPr marL="514350" indent="-514350">
              <a:buAutoNum type="arabicPeriod"/>
            </a:pPr>
            <a:r>
              <a:rPr lang="en-IN" dirty="0" smtClean="0"/>
              <a:t>Prepare a report for each experiment and upload them in LMS link (will be shared for individual experiments once CTS creates LMS link).</a:t>
            </a:r>
          </a:p>
          <a:p>
            <a:pPr marL="514350" indent="-514350">
              <a:buAutoNum type="arabicPeriod"/>
            </a:pPr>
            <a:r>
              <a:rPr lang="en-IN" dirty="0" smtClean="0"/>
              <a:t>LAB files will be posted in Course page of ECE1008 and in General channel  of the Team.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1.5 Decade Capacitance box (</a:t>
            </a:r>
            <a:r>
              <a:rPr lang="en-IN" dirty="0" err="1" smtClean="0"/>
              <a:t>uF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2290" name="Picture 2" descr="https://3.imimg.com/data3/SH/JC/MY-6462362/a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3" y="1592693"/>
            <a:ext cx="7273927" cy="48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17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1.6 Decade inductance box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1266" name="Picture 2" descr="https://5.imimg.com/data5/FU/EP/MY-1605384/decade-inductance-box-2c-ml-3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" y="1522412"/>
            <a:ext cx="10131425" cy="45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2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1.7 Oscilloscope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58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time(x axis) </a:t>
            </a:r>
            <a:r>
              <a:rPr lang="en-IN" dirty="0" smtClean="0"/>
              <a:t>vs </a:t>
            </a:r>
            <a:r>
              <a:rPr lang="en-IN" dirty="0" smtClean="0">
                <a:ln>
                  <a:solidFill>
                    <a:srgbClr val="440AFE"/>
                  </a:solidFill>
                </a:ln>
                <a:solidFill>
                  <a:srgbClr val="FF66FF"/>
                </a:solidFill>
              </a:rPr>
              <a:t>Voltage(y axis)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16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time(x axis) </a:t>
            </a:r>
            <a:r>
              <a:rPr lang="en-IN" dirty="0" smtClean="0"/>
              <a:t>vs </a:t>
            </a:r>
            <a:r>
              <a:rPr lang="en-IN" dirty="0" smtClean="0">
                <a:ln>
                  <a:solidFill>
                    <a:srgbClr val="440AFE"/>
                  </a:solidFill>
                </a:ln>
                <a:solidFill>
                  <a:srgbClr val="FF66FF"/>
                </a:solidFill>
              </a:rPr>
              <a:t>Voltage(y axis)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2946400"/>
            <a:ext cx="3124200" cy="2057400"/>
          </a:xfrm>
          <a:prstGeom prst="rect">
            <a:avLst/>
          </a:prstGeom>
          <a:noFill/>
          <a:ln w="3492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873067" y="2946400"/>
            <a:ext cx="2374900" cy="1253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08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time(x axis) </a:t>
            </a:r>
            <a:r>
              <a:rPr lang="en-IN" dirty="0" smtClean="0"/>
              <a:t>vs </a:t>
            </a:r>
            <a:r>
              <a:rPr lang="en-IN" dirty="0" smtClean="0">
                <a:ln>
                  <a:solidFill>
                    <a:srgbClr val="440AFE"/>
                  </a:solidFill>
                </a:ln>
                <a:solidFill>
                  <a:srgbClr val="FF66FF"/>
                </a:solidFill>
              </a:rPr>
              <a:t>Voltage(y axis)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2946400"/>
            <a:ext cx="3124200" cy="2057400"/>
          </a:xfrm>
          <a:prstGeom prst="rect">
            <a:avLst/>
          </a:prstGeom>
          <a:noFill/>
          <a:ln w="3492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873067" y="2946400"/>
            <a:ext cx="2374900" cy="1253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/>
          <p:cNvSpPr/>
          <p:nvPr/>
        </p:nvSpPr>
        <p:spPr>
          <a:xfrm rot="15566885">
            <a:off x="5748947" y="3123154"/>
            <a:ext cx="1193838" cy="1198442"/>
          </a:xfrm>
          <a:prstGeom prst="arc">
            <a:avLst/>
          </a:prstGeom>
          <a:noFill/>
          <a:ln w="25400">
            <a:solidFill>
              <a:srgbClr val="EA00EA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c 12"/>
          <p:cNvSpPr/>
          <p:nvPr/>
        </p:nvSpPr>
        <p:spPr>
          <a:xfrm rot="15566885">
            <a:off x="7353183" y="3097753"/>
            <a:ext cx="1193838" cy="1198442"/>
          </a:xfrm>
          <a:prstGeom prst="arc">
            <a:avLst/>
          </a:prstGeom>
          <a:noFill/>
          <a:ln w="25400">
            <a:solidFill>
              <a:srgbClr val="EA00EA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c 13"/>
          <p:cNvSpPr/>
          <p:nvPr/>
        </p:nvSpPr>
        <p:spPr>
          <a:xfrm rot="15566885">
            <a:off x="9372681" y="3097753"/>
            <a:ext cx="1193838" cy="1198442"/>
          </a:xfrm>
          <a:prstGeom prst="arc">
            <a:avLst/>
          </a:prstGeom>
          <a:noFill/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9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time(x axis) </a:t>
            </a:r>
            <a:r>
              <a:rPr lang="en-IN" dirty="0" smtClean="0"/>
              <a:t>vs </a:t>
            </a:r>
            <a:r>
              <a:rPr lang="en-IN" dirty="0" smtClean="0">
                <a:ln>
                  <a:solidFill>
                    <a:srgbClr val="440AFE"/>
                  </a:solidFill>
                </a:ln>
                <a:solidFill>
                  <a:srgbClr val="FF66FF"/>
                </a:solidFill>
              </a:rPr>
              <a:t>Voltage(y axis)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2946400"/>
            <a:ext cx="3124200" cy="2057400"/>
          </a:xfrm>
          <a:prstGeom prst="rect">
            <a:avLst/>
          </a:prstGeom>
          <a:noFill/>
          <a:ln w="3492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873067" y="2946400"/>
            <a:ext cx="2374900" cy="1253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/>
          <p:cNvSpPr/>
          <p:nvPr/>
        </p:nvSpPr>
        <p:spPr>
          <a:xfrm rot="15566885">
            <a:off x="5748947" y="3123154"/>
            <a:ext cx="1193838" cy="1198442"/>
          </a:xfrm>
          <a:prstGeom prst="arc">
            <a:avLst/>
          </a:prstGeom>
          <a:noFill/>
          <a:ln w="25400">
            <a:solidFill>
              <a:srgbClr val="EA00EA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c 12"/>
          <p:cNvSpPr/>
          <p:nvPr/>
        </p:nvSpPr>
        <p:spPr>
          <a:xfrm rot="15566885">
            <a:off x="7353183" y="3097753"/>
            <a:ext cx="1193838" cy="1198442"/>
          </a:xfrm>
          <a:prstGeom prst="arc">
            <a:avLst/>
          </a:prstGeom>
          <a:noFill/>
          <a:ln w="25400">
            <a:solidFill>
              <a:srgbClr val="EA00EA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c 13"/>
          <p:cNvSpPr/>
          <p:nvPr/>
        </p:nvSpPr>
        <p:spPr>
          <a:xfrm rot="15566885">
            <a:off x="9372681" y="3097753"/>
            <a:ext cx="1193838" cy="1198442"/>
          </a:xfrm>
          <a:prstGeom prst="arc">
            <a:avLst/>
          </a:prstGeom>
          <a:noFill/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647466" y="1397000"/>
            <a:ext cx="3225601" cy="1481667"/>
          </a:xfrm>
          <a:prstGeom prst="roundRect">
            <a:avLst/>
          </a:prstGeom>
          <a:noFill/>
          <a:ln w="3492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8873067" y="1354000"/>
            <a:ext cx="2480733" cy="15507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7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Trigger source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805333" y="4199466"/>
            <a:ext cx="2400300" cy="1588775"/>
          </a:xfrm>
          <a:prstGeom prst="rect">
            <a:avLst/>
          </a:prstGeom>
          <a:noFill/>
          <a:ln w="3492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92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IN" dirty="0"/>
              <a:t>1.7 </a:t>
            </a:r>
            <a:r>
              <a:rPr lang="en-IN" dirty="0" smtClean="0"/>
              <a:t>Oscilloscope</a:t>
            </a:r>
            <a:r>
              <a:rPr lang="en-IN" dirty="0" smtClean="0">
                <a:solidFill>
                  <a:srgbClr val="FF0000"/>
                </a:solidFill>
              </a:rPr>
              <a:t>: Trigger source</a:t>
            </a:r>
            <a:endParaRPr lang="en-IN" dirty="0">
              <a:ln>
                <a:solidFill>
                  <a:srgbClr val="440AFE"/>
                </a:solidFill>
              </a:ln>
              <a:solidFill>
                <a:srgbClr val="FF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17222"/>
          <a:stretch/>
        </p:blipFill>
        <p:spPr bwMode="auto">
          <a:xfrm>
            <a:off x="457200" y="1333619"/>
            <a:ext cx="10896600" cy="5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044700" y="1778000"/>
            <a:ext cx="127000" cy="331470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352800"/>
            <a:ext cx="3708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51400" y="1515533"/>
            <a:ext cx="762000" cy="2455334"/>
          </a:xfrm>
          <a:prstGeom prst="rect">
            <a:avLst/>
          </a:prstGeom>
          <a:noFill/>
          <a:ln w="34925"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555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1.9 Breadboard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4338" name="Picture 2" descr="https://images.prismic.io/circuito/80cd94b5660cb0e24ab98aebee2d528896bf6ea2_breadboard.jpg?auto=compress,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29751" r="11095" b="30514"/>
          <a:stretch/>
        </p:blipFill>
        <p:spPr bwMode="auto">
          <a:xfrm>
            <a:off x="5012684" y="702644"/>
            <a:ext cx="6869701" cy="23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LAB Experiment reports: 60 marks</a:t>
            </a:r>
          </a:p>
          <a:p>
            <a:r>
              <a:rPr lang="en-IN" dirty="0" smtClean="0"/>
              <a:t>LAB FAT exam: 50 marks : will be scaled to 40 marks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9977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mages.prismic.io/circuito/80cd94b5660cb0e24ab98aebee2d528896bf6ea2_breadboard.jpg?auto=compress,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29751" r="11095" b="30514"/>
          <a:stretch/>
        </p:blipFill>
        <p:spPr bwMode="auto">
          <a:xfrm>
            <a:off x="5012684" y="702644"/>
            <a:ext cx="6869701" cy="23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1.9 Breadboard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Vertical lines in blue </a:t>
            </a:r>
            <a:br>
              <a:rPr lang="en-US" dirty="0" smtClean="0"/>
            </a:br>
            <a:r>
              <a:rPr lang="en-US" dirty="0" smtClean="0"/>
              <a:t>represent internal connection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Ground and Supply may be </a:t>
            </a:r>
            <a:br>
              <a:rPr lang="en-US" dirty="0" smtClean="0"/>
            </a:br>
            <a:r>
              <a:rPr lang="en-US" dirty="0" smtClean="0"/>
              <a:t>connected in the top horizontally connected sections.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265019" y="1318661"/>
            <a:ext cx="9625" cy="413886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95448" y="1318661"/>
            <a:ext cx="9625" cy="413886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1187" y="2040556"/>
            <a:ext cx="9625" cy="413886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064366" y="2040556"/>
            <a:ext cx="9625" cy="413886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19023" y="1029903"/>
            <a:ext cx="29068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19023" y="924025"/>
            <a:ext cx="29068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62375" y="424207"/>
            <a:ext cx="1058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Supply</a:t>
            </a:r>
            <a:r>
              <a:rPr lang="en-IN" b="1" dirty="0" smtClean="0"/>
              <a:t> </a:t>
            </a:r>
            <a:r>
              <a:rPr lang="en-IN" dirty="0" smtClean="0"/>
              <a:t>and </a:t>
            </a:r>
            <a:r>
              <a:rPr lang="en-IN" b="1" dirty="0" smtClean="0"/>
              <a:t>Ground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689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91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195587" y="3936734"/>
            <a:ext cx="2252312" cy="259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Frequency selection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0.3Hz to 30MHz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555831" y="3195588"/>
            <a:ext cx="1337912" cy="413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979470" y="1758816"/>
            <a:ext cx="83419" cy="10710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8092" y="1360907"/>
            <a:ext cx="2646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Adjust amplitude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195587" y="3936734"/>
            <a:ext cx="2252312" cy="259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Frequency selection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0.3Hz to 30MHz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dirty="0" smtClean="0">
                <a:solidFill>
                  <a:srgbClr val="440AFE"/>
                </a:solidFill>
              </a:rPr>
              <a:t>Select type of waveform,</a:t>
            </a:r>
            <a:br>
              <a:rPr lang="en-US" dirty="0" smtClean="0">
                <a:solidFill>
                  <a:srgbClr val="440AFE"/>
                </a:solidFill>
              </a:rPr>
            </a:br>
            <a:r>
              <a:rPr lang="en-US" dirty="0" smtClean="0">
                <a:solidFill>
                  <a:srgbClr val="440AFE"/>
                </a:solidFill>
              </a:rPr>
              <a:t>Duty cycle (On period in one wave form)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555831" y="3195588"/>
            <a:ext cx="1337912" cy="413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63402" y="3830855"/>
            <a:ext cx="943276" cy="129942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979470" y="1758816"/>
            <a:ext cx="83419" cy="10710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88092" y="1360907"/>
            <a:ext cx="2646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Adjust amplitude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6035040" y="2136808"/>
            <a:ext cx="99462" cy="66444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7489" y="1839864"/>
            <a:ext cx="1496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Duty cycle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1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195587" y="3936734"/>
            <a:ext cx="2252312" cy="259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Frequency selection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0.3Hz to 30MHz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dirty="0" smtClean="0">
                <a:solidFill>
                  <a:srgbClr val="440AFE"/>
                </a:solidFill>
              </a:rPr>
              <a:t>Select type of waveform,</a:t>
            </a:r>
            <a:br>
              <a:rPr lang="en-US" dirty="0" smtClean="0">
                <a:solidFill>
                  <a:srgbClr val="440AFE"/>
                </a:solidFill>
              </a:rPr>
            </a:br>
            <a:r>
              <a:rPr lang="en-US" dirty="0" smtClean="0">
                <a:solidFill>
                  <a:srgbClr val="440AFE"/>
                </a:solidFill>
              </a:rPr>
              <a:t>Duty cycle (On period in one wave form)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Attenuation</a:t>
            </a:r>
            <a:endParaRPr lang="en-IN" dirty="0">
              <a:solidFill>
                <a:schemeClr val="accent6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555831" y="3195588"/>
            <a:ext cx="1337912" cy="413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63402" y="3830855"/>
            <a:ext cx="943276" cy="129942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14686" y="3830855"/>
            <a:ext cx="1953929" cy="17132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979470" y="1758816"/>
            <a:ext cx="83419" cy="10710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88092" y="1360907"/>
            <a:ext cx="2646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Adjust amplitude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035040" y="2136808"/>
            <a:ext cx="99462" cy="66444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47489" y="1839864"/>
            <a:ext cx="1496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Duty cycle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04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195587" y="3936734"/>
            <a:ext cx="2252312" cy="259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Frequency selection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0.3Hz to 30MHz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dirty="0" smtClean="0">
                <a:solidFill>
                  <a:srgbClr val="440AFE"/>
                </a:solidFill>
              </a:rPr>
              <a:t>Select type of waveform,</a:t>
            </a:r>
            <a:br>
              <a:rPr lang="en-US" dirty="0" smtClean="0">
                <a:solidFill>
                  <a:srgbClr val="440AFE"/>
                </a:solidFill>
              </a:rPr>
            </a:br>
            <a:r>
              <a:rPr lang="en-US" dirty="0" smtClean="0">
                <a:solidFill>
                  <a:srgbClr val="440AFE"/>
                </a:solidFill>
              </a:rPr>
              <a:t>Duty cycle (On period in one wave form)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Attenuation</a:t>
            </a:r>
            <a:endParaRPr lang="en-IN" dirty="0">
              <a:solidFill>
                <a:schemeClr val="accent6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555831" y="3195588"/>
            <a:ext cx="1337912" cy="413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63402" y="3830855"/>
            <a:ext cx="943276" cy="129942"/>
          </a:xfrm>
          <a:prstGeom prst="line">
            <a:avLst/>
          </a:prstGeom>
          <a:ln w="38100">
            <a:solidFill>
              <a:srgbClr val="440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14686" y="3830855"/>
            <a:ext cx="1953929" cy="17132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rot="21217408">
            <a:off x="6439303" y="2579572"/>
            <a:ext cx="1164657" cy="68339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979470" y="1758816"/>
            <a:ext cx="83419" cy="10710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18434" y="1222408"/>
            <a:ext cx="17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</a:rPr>
              <a:t>Provide DC offset</a:t>
            </a:r>
            <a:endParaRPr lang="en-IN" dirty="0">
              <a:solidFill>
                <a:srgbClr val="FF99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8092" y="1360907"/>
            <a:ext cx="2646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Adjust amplitude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035040" y="2136808"/>
            <a:ext cx="99462" cy="66444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47489" y="1839864"/>
            <a:ext cx="1496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Duty cycle</a:t>
            </a:r>
            <a:endParaRPr lang="en-IN" dirty="0">
              <a:solidFill>
                <a:srgbClr val="FFFF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7382577" y="1804585"/>
            <a:ext cx="99462" cy="66444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1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With main output,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EA00EA"/>
                </a:solidFill>
              </a:rPr>
              <a:t>We have aux generator</a:t>
            </a:r>
            <a:br>
              <a:rPr lang="en-US" dirty="0" smtClean="0">
                <a:solidFill>
                  <a:srgbClr val="EA00EA"/>
                </a:solidFill>
              </a:rPr>
            </a:br>
            <a:r>
              <a:rPr lang="en-US" dirty="0" smtClean="0">
                <a:solidFill>
                  <a:srgbClr val="EA00EA"/>
                </a:solidFill>
              </a:rPr>
              <a:t>(</a:t>
            </a:r>
            <a:r>
              <a:rPr lang="en-US" dirty="0" err="1" smtClean="0">
                <a:solidFill>
                  <a:srgbClr val="EA00EA"/>
                </a:solidFill>
              </a:rPr>
              <a:t>upto</a:t>
            </a:r>
            <a:r>
              <a:rPr lang="en-US" dirty="0" smtClean="0">
                <a:solidFill>
                  <a:srgbClr val="EA00EA"/>
                </a:solidFill>
              </a:rPr>
              <a:t> 20KHz)</a:t>
            </a:r>
            <a:br>
              <a:rPr lang="en-US" dirty="0" smtClean="0">
                <a:solidFill>
                  <a:srgbClr val="EA00EA"/>
                </a:solidFill>
              </a:rPr>
            </a:br>
            <a:r>
              <a:rPr lang="en-US" dirty="0" smtClean="0">
                <a:solidFill>
                  <a:srgbClr val="EA00EA"/>
                </a:solidFill>
              </a:rPr>
              <a:t>Type of wave form: Sine, square, Ramp</a:t>
            </a:r>
          </a:p>
          <a:p>
            <a:endParaRPr lang="en-IN" dirty="0">
              <a:solidFill>
                <a:srgbClr val="EA00EA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36219" y="3955983"/>
            <a:ext cx="1973179" cy="1799924"/>
          </a:xfrm>
          <a:custGeom>
            <a:avLst/>
            <a:gdLst>
              <a:gd name="connsiteX0" fmla="*/ 48126 w 1973179"/>
              <a:gd name="connsiteY0" fmla="*/ 327259 h 1799924"/>
              <a:gd name="connsiteX1" fmla="*/ 57752 w 1973179"/>
              <a:gd name="connsiteY1" fmla="*/ 1068404 h 1799924"/>
              <a:gd name="connsiteX2" fmla="*/ 240632 w 1973179"/>
              <a:gd name="connsiteY2" fmla="*/ 1020278 h 1799924"/>
              <a:gd name="connsiteX3" fmla="*/ 231006 w 1973179"/>
              <a:gd name="connsiteY3" fmla="*/ 1799924 h 1799924"/>
              <a:gd name="connsiteX4" fmla="*/ 1973179 w 1973179"/>
              <a:gd name="connsiteY4" fmla="*/ 1549668 h 1799924"/>
              <a:gd name="connsiteX5" fmla="*/ 1973179 w 1973179"/>
              <a:gd name="connsiteY5" fmla="*/ 0 h 1799924"/>
              <a:gd name="connsiteX6" fmla="*/ 0 w 1973179"/>
              <a:gd name="connsiteY6" fmla="*/ 221381 h 1799924"/>
              <a:gd name="connsiteX7" fmla="*/ 48126 w 1973179"/>
              <a:gd name="connsiteY7" fmla="*/ 327259 h 17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3179" h="1799924">
                <a:moveTo>
                  <a:pt x="48126" y="327259"/>
                </a:moveTo>
                <a:lnTo>
                  <a:pt x="57752" y="1068404"/>
                </a:lnTo>
                <a:lnTo>
                  <a:pt x="240632" y="1020278"/>
                </a:lnTo>
                <a:lnTo>
                  <a:pt x="231006" y="1799924"/>
                </a:lnTo>
                <a:lnTo>
                  <a:pt x="1973179" y="1549668"/>
                </a:lnTo>
                <a:lnTo>
                  <a:pt x="1973179" y="0"/>
                </a:lnTo>
                <a:lnTo>
                  <a:pt x="0" y="221381"/>
                </a:lnTo>
                <a:lnTo>
                  <a:pt x="48126" y="327259"/>
                </a:lnTo>
                <a:close/>
              </a:path>
            </a:pathLst>
          </a:custGeom>
          <a:noFill/>
          <a:ln w="57150">
            <a:solidFill>
              <a:srgbClr val="EA0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097029" y="5587162"/>
            <a:ext cx="175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00EA"/>
                </a:solidFill>
              </a:rPr>
              <a:t>Aux output</a:t>
            </a:r>
            <a:endParaRPr lang="en-IN" dirty="0">
              <a:solidFill>
                <a:srgbClr val="EA00EA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7491664" y="5050755"/>
            <a:ext cx="99462" cy="664445"/>
          </a:xfrm>
          <a:prstGeom prst="line">
            <a:avLst/>
          </a:prstGeom>
          <a:ln w="38100">
            <a:solidFill>
              <a:srgbClr val="EA0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45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1.10 Signal generator (</a:t>
            </a:r>
            <a:r>
              <a:rPr lang="en-US" dirty="0" err="1" smtClean="0"/>
              <a:t>Upto</a:t>
            </a:r>
            <a:r>
              <a:rPr lang="en-US" dirty="0" smtClean="0"/>
              <a:t> 30MHz)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3" y="1758816"/>
            <a:ext cx="8029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739" y="1533236"/>
            <a:ext cx="3008915" cy="464372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With main output,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EA00EA"/>
                </a:solidFill>
              </a:rPr>
              <a:t>and aux generator</a:t>
            </a:r>
            <a:br>
              <a:rPr lang="en-US" dirty="0" smtClean="0">
                <a:solidFill>
                  <a:srgbClr val="EA00EA"/>
                </a:solidFill>
              </a:rPr>
            </a:br>
            <a:r>
              <a:rPr lang="en-US" dirty="0" smtClean="0">
                <a:solidFill>
                  <a:srgbClr val="7030A0"/>
                </a:solidFill>
              </a:rPr>
              <a:t>We can perform modulation (FM, AM, </a:t>
            </a:r>
            <a:r>
              <a:rPr lang="en-US" dirty="0" err="1" smtClean="0">
                <a:solidFill>
                  <a:srgbClr val="7030A0"/>
                </a:solidFill>
              </a:rPr>
              <a:t>etc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  <a:r>
              <a:rPr lang="en-US" dirty="0" smtClean="0">
                <a:solidFill>
                  <a:srgbClr val="EA00EA"/>
                </a:solidFill>
              </a:rPr>
              <a:t> </a:t>
            </a:r>
            <a:endParaRPr lang="en-IN" dirty="0">
              <a:solidFill>
                <a:srgbClr val="EA00EA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36219" y="3955983"/>
            <a:ext cx="1973179" cy="1799924"/>
          </a:xfrm>
          <a:custGeom>
            <a:avLst/>
            <a:gdLst>
              <a:gd name="connsiteX0" fmla="*/ 48126 w 1973179"/>
              <a:gd name="connsiteY0" fmla="*/ 327259 h 1799924"/>
              <a:gd name="connsiteX1" fmla="*/ 57752 w 1973179"/>
              <a:gd name="connsiteY1" fmla="*/ 1068404 h 1799924"/>
              <a:gd name="connsiteX2" fmla="*/ 240632 w 1973179"/>
              <a:gd name="connsiteY2" fmla="*/ 1020278 h 1799924"/>
              <a:gd name="connsiteX3" fmla="*/ 231006 w 1973179"/>
              <a:gd name="connsiteY3" fmla="*/ 1799924 h 1799924"/>
              <a:gd name="connsiteX4" fmla="*/ 1973179 w 1973179"/>
              <a:gd name="connsiteY4" fmla="*/ 1549668 h 1799924"/>
              <a:gd name="connsiteX5" fmla="*/ 1973179 w 1973179"/>
              <a:gd name="connsiteY5" fmla="*/ 0 h 1799924"/>
              <a:gd name="connsiteX6" fmla="*/ 0 w 1973179"/>
              <a:gd name="connsiteY6" fmla="*/ 221381 h 1799924"/>
              <a:gd name="connsiteX7" fmla="*/ 48126 w 1973179"/>
              <a:gd name="connsiteY7" fmla="*/ 327259 h 17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3179" h="1799924">
                <a:moveTo>
                  <a:pt x="48126" y="327259"/>
                </a:moveTo>
                <a:lnTo>
                  <a:pt x="57752" y="1068404"/>
                </a:lnTo>
                <a:lnTo>
                  <a:pt x="240632" y="1020278"/>
                </a:lnTo>
                <a:lnTo>
                  <a:pt x="231006" y="1799924"/>
                </a:lnTo>
                <a:lnTo>
                  <a:pt x="1973179" y="1549668"/>
                </a:lnTo>
                <a:lnTo>
                  <a:pt x="1973179" y="0"/>
                </a:lnTo>
                <a:lnTo>
                  <a:pt x="0" y="221381"/>
                </a:lnTo>
                <a:lnTo>
                  <a:pt x="48126" y="327259"/>
                </a:lnTo>
                <a:close/>
              </a:path>
            </a:pathLst>
          </a:custGeom>
          <a:noFill/>
          <a:ln w="57150">
            <a:solidFill>
              <a:srgbClr val="EA0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097029" y="5587162"/>
            <a:ext cx="175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00EA"/>
                </a:solidFill>
              </a:rPr>
              <a:t>Aux output</a:t>
            </a:r>
            <a:endParaRPr lang="en-IN" dirty="0">
              <a:solidFill>
                <a:srgbClr val="EA00EA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7491664" y="5050755"/>
            <a:ext cx="99462" cy="664445"/>
          </a:xfrm>
          <a:prstGeom prst="line">
            <a:avLst/>
          </a:prstGeom>
          <a:ln w="38100">
            <a:solidFill>
              <a:srgbClr val="EA0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98156" y="4417996"/>
            <a:ext cx="1299410" cy="16362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1.11 </a:t>
            </a:r>
            <a:r>
              <a:rPr lang="en-US" dirty="0" err="1" smtClean="0"/>
              <a:t>Multimeter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300138"/>
            <a:ext cx="39338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51" y="1302229"/>
            <a:ext cx="8435035" cy="4643727"/>
          </a:xfrm>
        </p:spPr>
        <p:txBody>
          <a:bodyPr/>
          <a:lstStyle/>
          <a:p>
            <a:r>
              <a:rPr lang="en-US" dirty="0" smtClean="0"/>
              <a:t>OFF, Voltage, Resistance, Diode(sound),</a:t>
            </a:r>
            <a:br>
              <a:rPr lang="en-US" dirty="0" smtClean="0"/>
            </a:br>
            <a:r>
              <a:rPr lang="en-US" dirty="0" smtClean="0"/>
              <a:t>Capacitance, Frequency, Temp,</a:t>
            </a:r>
            <a:br>
              <a:rPr lang="en-US" dirty="0" smtClean="0"/>
            </a:br>
            <a:r>
              <a:rPr lang="en-US" dirty="0" smtClean="0"/>
              <a:t>Gain(</a:t>
            </a:r>
            <a:r>
              <a:rPr lang="en-US" dirty="0" err="1" smtClean="0"/>
              <a:t>hFE</a:t>
            </a:r>
            <a:r>
              <a:rPr lang="en-US" dirty="0" smtClean="0"/>
              <a:t>), Current (</a:t>
            </a:r>
            <a:r>
              <a:rPr lang="en-US" dirty="0" err="1" smtClean="0"/>
              <a:t>uA</a:t>
            </a:r>
            <a:r>
              <a:rPr lang="en-US" dirty="0" smtClean="0"/>
              <a:t>, mA, A)</a:t>
            </a:r>
          </a:p>
        </p:txBody>
      </p:sp>
    </p:spTree>
    <p:extLst>
      <p:ext uri="{BB962C8B-B14F-4D97-AF65-F5344CB8AC3E}">
        <p14:creationId xmlns:p14="http://schemas.microsoft.com/office/powerpoint/2010/main" val="3640400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1.11 </a:t>
            </a:r>
            <a:r>
              <a:rPr lang="en-US" dirty="0" err="1" smtClean="0"/>
              <a:t>Multimeter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300138"/>
            <a:ext cx="39338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573027" y="2415941"/>
            <a:ext cx="3445845" cy="1022684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51" y="1302229"/>
            <a:ext cx="8435035" cy="4643727"/>
          </a:xfrm>
        </p:spPr>
        <p:txBody>
          <a:bodyPr/>
          <a:lstStyle/>
          <a:p>
            <a:r>
              <a:rPr lang="en-US" dirty="0" smtClean="0"/>
              <a:t>OFF, Voltage, Resistance, Diode(sound),</a:t>
            </a:r>
            <a:br>
              <a:rPr lang="en-US" dirty="0" smtClean="0"/>
            </a:br>
            <a:r>
              <a:rPr lang="en-US" dirty="0" smtClean="0"/>
              <a:t>Capacitance, Frequency, Temp,</a:t>
            </a:r>
            <a:br>
              <a:rPr lang="en-US" dirty="0" smtClean="0"/>
            </a:br>
            <a:r>
              <a:rPr lang="en-US" dirty="0" smtClean="0"/>
              <a:t>Gain(</a:t>
            </a:r>
            <a:r>
              <a:rPr lang="en-US" dirty="0" err="1" smtClean="0"/>
              <a:t>hFE</a:t>
            </a:r>
            <a:r>
              <a:rPr lang="en-US" dirty="0" smtClean="0"/>
              <a:t>), Current (</a:t>
            </a:r>
            <a:r>
              <a:rPr lang="en-US" dirty="0" err="1" smtClean="0"/>
              <a:t>uA</a:t>
            </a:r>
            <a:r>
              <a:rPr lang="en-US" dirty="0" smtClean="0"/>
              <a:t>, mA, A)</a:t>
            </a:r>
          </a:p>
          <a:p>
            <a:r>
              <a:rPr lang="en-US" dirty="0" smtClean="0"/>
              <a:t>One cable in Common</a:t>
            </a:r>
          </a:p>
          <a:p>
            <a:r>
              <a:rPr lang="en-US" dirty="0" smtClean="0"/>
              <a:t>For Voltage/Impedance/Frequency measurement,</a:t>
            </a:r>
            <a:br>
              <a:rPr lang="en-US" dirty="0" smtClean="0"/>
            </a:br>
            <a:r>
              <a:rPr lang="en-US" dirty="0" smtClean="0"/>
              <a:t>test probe: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77364" y="2858703"/>
            <a:ext cx="5794409" cy="21488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84935" y="3734602"/>
            <a:ext cx="8229600" cy="1617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32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1.0 Course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No Prerequisite</a:t>
            </a:r>
          </a:p>
          <a:p>
            <a:endParaRPr lang="en-IN" dirty="0" smtClean="0"/>
          </a:p>
          <a:p>
            <a:r>
              <a:rPr lang="en-US" b="1" dirty="0"/>
              <a:t>Course Objectives[</a:t>
            </a:r>
            <a:r>
              <a:rPr lang="en-US" b="1" dirty="0" err="1"/>
              <a:t>CoB</a:t>
            </a:r>
            <a:r>
              <a:rPr lang="en-US" b="1" dirty="0" smtClean="0"/>
              <a:t>]:</a:t>
            </a:r>
          </a:p>
          <a:p>
            <a:pPr lvl="1"/>
            <a:r>
              <a:rPr lang="en-US" dirty="0"/>
              <a:t>To understand the process of identification and testing of various electronic components and instruments.</a:t>
            </a:r>
            <a:endParaRPr lang="en-IN" dirty="0"/>
          </a:p>
          <a:p>
            <a:pPr lvl="1"/>
            <a:r>
              <a:rPr lang="en-US" dirty="0"/>
              <a:t>To understand the working, construction and design of the electronic instruments.</a:t>
            </a:r>
            <a:endParaRPr lang="en-IN" dirty="0"/>
          </a:p>
          <a:p>
            <a:pPr lvl="1"/>
            <a:r>
              <a:rPr lang="en-IN" dirty="0"/>
              <a:t>To study the effect of open circuit, short circuit and loading effects.</a:t>
            </a:r>
          </a:p>
          <a:p>
            <a:pPr lvl="1"/>
            <a:r>
              <a:rPr lang="en-US" dirty="0"/>
              <a:t>To introduce the troubleshooting methods of electronic circuits.</a:t>
            </a:r>
            <a:endParaRPr lang="en-IN" dirty="0"/>
          </a:p>
          <a:p>
            <a:pPr lvl="1"/>
            <a:r>
              <a:rPr lang="en-US" dirty="0"/>
              <a:t>To understand the process of PCB layout and implementation of various circuits on it.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60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1.11 </a:t>
            </a:r>
            <a:r>
              <a:rPr lang="en-US" dirty="0" err="1" smtClean="0"/>
              <a:t>Multimeter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300138"/>
            <a:ext cx="39338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573027" y="2415941"/>
            <a:ext cx="3445845" cy="1022684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51" y="1302229"/>
            <a:ext cx="8435035" cy="4643727"/>
          </a:xfrm>
        </p:spPr>
        <p:txBody>
          <a:bodyPr/>
          <a:lstStyle/>
          <a:p>
            <a:r>
              <a:rPr lang="en-US" dirty="0" smtClean="0"/>
              <a:t>OFF, Voltage, Resistance, Diode(sound),</a:t>
            </a:r>
            <a:br>
              <a:rPr lang="en-US" dirty="0" smtClean="0"/>
            </a:br>
            <a:r>
              <a:rPr lang="en-US" dirty="0" smtClean="0"/>
              <a:t>Capacitance, Frequency, Temp,</a:t>
            </a:r>
            <a:br>
              <a:rPr lang="en-US" dirty="0" smtClean="0"/>
            </a:br>
            <a:r>
              <a:rPr lang="en-US" dirty="0" smtClean="0"/>
              <a:t>Gain(</a:t>
            </a:r>
            <a:r>
              <a:rPr lang="en-US" dirty="0" err="1" smtClean="0"/>
              <a:t>hFE</a:t>
            </a:r>
            <a:r>
              <a:rPr lang="en-US" dirty="0" smtClean="0"/>
              <a:t>), Current (</a:t>
            </a:r>
            <a:r>
              <a:rPr lang="en-US" dirty="0" err="1" smtClean="0"/>
              <a:t>uA</a:t>
            </a:r>
            <a:r>
              <a:rPr lang="en-US" dirty="0" smtClean="0"/>
              <a:t>, mA, A)</a:t>
            </a:r>
          </a:p>
          <a:p>
            <a:r>
              <a:rPr lang="en-US" dirty="0" smtClean="0"/>
              <a:t>One cable in Common</a:t>
            </a:r>
          </a:p>
          <a:p>
            <a:r>
              <a:rPr lang="en-US" dirty="0" smtClean="0"/>
              <a:t>For Voltage/Impedance/Frequency measurement,</a:t>
            </a:r>
            <a:br>
              <a:rPr lang="en-US" dirty="0" smtClean="0"/>
            </a:br>
            <a:r>
              <a:rPr lang="en-US" dirty="0" smtClean="0"/>
              <a:t>test probe:</a:t>
            </a:r>
          </a:p>
          <a:p>
            <a:r>
              <a:rPr lang="en-US" dirty="0" smtClean="0"/>
              <a:t>For current - </a:t>
            </a:r>
            <a:r>
              <a:rPr lang="en-US" dirty="0" err="1" smtClean="0"/>
              <a:t>upto</a:t>
            </a:r>
            <a:r>
              <a:rPr lang="en-US" dirty="0" smtClean="0"/>
              <a:t> 20A </a:t>
            </a:r>
            <a:br>
              <a:rPr lang="en-US" dirty="0" smtClean="0"/>
            </a:br>
            <a:r>
              <a:rPr lang="en-US" dirty="0" smtClean="0"/>
              <a:t>For current – </a:t>
            </a:r>
            <a:r>
              <a:rPr lang="en-US" dirty="0" err="1" smtClean="0"/>
              <a:t>upto</a:t>
            </a:r>
            <a:r>
              <a:rPr lang="en-US" dirty="0" smtClean="0"/>
              <a:t> 500mA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77364" y="2858703"/>
            <a:ext cx="5794409" cy="21488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9377" y="4697128"/>
            <a:ext cx="4639377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42611" y="4302493"/>
            <a:ext cx="4706753" cy="668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599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1.11 </a:t>
            </a:r>
            <a:r>
              <a:rPr lang="en-US" dirty="0" err="1" smtClean="0"/>
              <a:t>Multimeter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300138"/>
            <a:ext cx="39338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272589" y="2851484"/>
            <a:ext cx="7459579" cy="243278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51" y="1302229"/>
            <a:ext cx="8435035" cy="5098571"/>
          </a:xfrm>
        </p:spPr>
        <p:txBody>
          <a:bodyPr/>
          <a:lstStyle/>
          <a:p>
            <a:r>
              <a:rPr lang="en-US" dirty="0" smtClean="0"/>
              <a:t>OFF, Voltage, Resistance, Diode(sound),</a:t>
            </a:r>
            <a:br>
              <a:rPr lang="en-US" dirty="0" smtClean="0"/>
            </a:br>
            <a:r>
              <a:rPr lang="en-US" dirty="0" smtClean="0"/>
              <a:t>Capacitance, Frequency, Temp,</a:t>
            </a:r>
            <a:br>
              <a:rPr lang="en-US" dirty="0" smtClean="0"/>
            </a:br>
            <a:r>
              <a:rPr lang="en-US" dirty="0" smtClean="0"/>
              <a:t>Gain(</a:t>
            </a:r>
            <a:r>
              <a:rPr lang="en-US" dirty="0" err="1" smtClean="0"/>
              <a:t>hFE</a:t>
            </a:r>
            <a:r>
              <a:rPr lang="en-US" dirty="0" smtClean="0"/>
              <a:t>), Current (</a:t>
            </a:r>
            <a:r>
              <a:rPr lang="en-US" dirty="0" err="1" smtClean="0"/>
              <a:t>uA</a:t>
            </a:r>
            <a:r>
              <a:rPr lang="en-US" dirty="0" smtClean="0"/>
              <a:t>, mA, A)</a:t>
            </a:r>
          </a:p>
          <a:p>
            <a:r>
              <a:rPr lang="en-US" dirty="0" smtClean="0"/>
              <a:t>One cable in Common</a:t>
            </a:r>
          </a:p>
          <a:p>
            <a:r>
              <a:rPr lang="en-US" dirty="0" smtClean="0"/>
              <a:t>For Voltage/Impedance/Frequency measurement,</a:t>
            </a:r>
            <a:br>
              <a:rPr lang="en-US" dirty="0" smtClean="0"/>
            </a:br>
            <a:r>
              <a:rPr lang="en-US" dirty="0" smtClean="0"/>
              <a:t>test probe:</a:t>
            </a:r>
          </a:p>
          <a:p>
            <a:r>
              <a:rPr lang="en-US" dirty="0" smtClean="0"/>
              <a:t>For current - </a:t>
            </a:r>
            <a:r>
              <a:rPr lang="en-US" dirty="0" err="1" smtClean="0"/>
              <a:t>upto</a:t>
            </a:r>
            <a:r>
              <a:rPr lang="en-US" dirty="0" smtClean="0"/>
              <a:t> 20A </a:t>
            </a:r>
            <a:br>
              <a:rPr lang="en-US" dirty="0" smtClean="0"/>
            </a:br>
            <a:r>
              <a:rPr lang="en-US" dirty="0" smtClean="0"/>
              <a:t>For current – </a:t>
            </a:r>
            <a:r>
              <a:rPr lang="en-US" dirty="0" err="1" smtClean="0"/>
              <a:t>upto</a:t>
            </a:r>
            <a:r>
              <a:rPr lang="en-US" dirty="0" smtClean="0"/>
              <a:t> 500mA</a:t>
            </a:r>
          </a:p>
          <a:p>
            <a:r>
              <a:rPr lang="en-US" dirty="0" smtClean="0"/>
              <a:t>Transistor Check</a:t>
            </a:r>
            <a:br>
              <a:rPr lang="en-US" dirty="0" smtClean="0"/>
            </a:br>
            <a:r>
              <a:rPr lang="en-US" dirty="0" smtClean="0"/>
              <a:t>NPN and PNP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9244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1.11 </a:t>
            </a:r>
            <a:r>
              <a:rPr lang="en-US" dirty="0" err="1" smtClean="0"/>
              <a:t>Multimeter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300138"/>
            <a:ext cx="39338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975234" y="2704700"/>
            <a:ext cx="6362299" cy="3195586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51" y="1302229"/>
            <a:ext cx="8435035" cy="5098571"/>
          </a:xfrm>
        </p:spPr>
        <p:txBody>
          <a:bodyPr/>
          <a:lstStyle/>
          <a:p>
            <a:r>
              <a:rPr lang="en-US" dirty="0" smtClean="0"/>
              <a:t>OFF, Voltage, Resistance, Diode(sound),</a:t>
            </a:r>
            <a:br>
              <a:rPr lang="en-US" dirty="0" smtClean="0"/>
            </a:br>
            <a:r>
              <a:rPr lang="en-US" dirty="0" smtClean="0"/>
              <a:t>Capacitance, Frequency, Temp,</a:t>
            </a:r>
            <a:br>
              <a:rPr lang="en-US" dirty="0" smtClean="0"/>
            </a:br>
            <a:r>
              <a:rPr lang="en-US" dirty="0" smtClean="0"/>
              <a:t>Gain(</a:t>
            </a:r>
            <a:r>
              <a:rPr lang="en-US" dirty="0" err="1" smtClean="0"/>
              <a:t>hFE</a:t>
            </a:r>
            <a:r>
              <a:rPr lang="en-US" dirty="0" smtClean="0"/>
              <a:t>), Current (</a:t>
            </a:r>
            <a:r>
              <a:rPr lang="en-US" dirty="0" err="1" smtClean="0"/>
              <a:t>uA</a:t>
            </a:r>
            <a:r>
              <a:rPr lang="en-US" dirty="0" smtClean="0"/>
              <a:t>, mA, A)</a:t>
            </a:r>
          </a:p>
          <a:p>
            <a:r>
              <a:rPr lang="en-US" dirty="0" smtClean="0"/>
              <a:t>One cable in Common</a:t>
            </a:r>
          </a:p>
          <a:p>
            <a:r>
              <a:rPr lang="en-US" dirty="0" smtClean="0"/>
              <a:t>For Voltage/Impedance/Frequency measurement,</a:t>
            </a:r>
            <a:br>
              <a:rPr lang="en-US" dirty="0" smtClean="0"/>
            </a:br>
            <a:r>
              <a:rPr lang="en-US" dirty="0" smtClean="0"/>
              <a:t>test probe:</a:t>
            </a:r>
          </a:p>
          <a:p>
            <a:r>
              <a:rPr lang="en-US" dirty="0" smtClean="0"/>
              <a:t>For current - </a:t>
            </a:r>
            <a:r>
              <a:rPr lang="en-US" dirty="0" err="1" smtClean="0"/>
              <a:t>upto</a:t>
            </a:r>
            <a:r>
              <a:rPr lang="en-US" dirty="0" smtClean="0"/>
              <a:t> 20A </a:t>
            </a:r>
            <a:br>
              <a:rPr lang="en-US" dirty="0" smtClean="0"/>
            </a:br>
            <a:r>
              <a:rPr lang="en-US" dirty="0" smtClean="0"/>
              <a:t>For current – </a:t>
            </a:r>
            <a:r>
              <a:rPr lang="en-US" dirty="0" err="1" smtClean="0"/>
              <a:t>upto</a:t>
            </a:r>
            <a:r>
              <a:rPr lang="en-US" dirty="0" smtClean="0"/>
              <a:t> 500mA</a:t>
            </a:r>
          </a:p>
          <a:p>
            <a:r>
              <a:rPr lang="en-US" dirty="0" smtClean="0"/>
              <a:t>Transistor Check</a:t>
            </a:r>
            <a:br>
              <a:rPr lang="en-US" dirty="0" smtClean="0"/>
            </a:br>
            <a:r>
              <a:rPr lang="en-US" dirty="0" smtClean="0"/>
              <a:t>NPN and PNP</a:t>
            </a:r>
          </a:p>
          <a:p>
            <a:r>
              <a:rPr lang="en-US" dirty="0" smtClean="0"/>
              <a:t>Adjust range, hold value, Check duty cycle, Reset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77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1.12 Introduction to LT Spice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960093" y="1550906"/>
            <a:ext cx="68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IN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21" b="74693"/>
          <a:stretch/>
        </p:blipFill>
        <p:spPr bwMode="auto">
          <a:xfrm>
            <a:off x="154004" y="1337911"/>
            <a:ext cx="1838425" cy="1735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386" r="11184" b="9193"/>
          <a:stretch/>
        </p:blipFill>
        <p:spPr bwMode="auto">
          <a:xfrm>
            <a:off x="2178518" y="1183906"/>
            <a:ext cx="4732421" cy="2223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" t="1263" r="55869" b="72000"/>
          <a:stretch/>
        </p:blipFill>
        <p:spPr bwMode="auto">
          <a:xfrm>
            <a:off x="7358512" y="1239871"/>
            <a:ext cx="4307306" cy="1833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30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1.12 Introduction to LT Spice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00" b="79088"/>
          <a:stretch/>
        </p:blipFill>
        <p:spPr bwMode="auto">
          <a:xfrm>
            <a:off x="539014" y="1203157"/>
            <a:ext cx="2743200" cy="1434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t="2667" r="41816" b="83438"/>
          <a:stretch/>
        </p:blipFill>
        <p:spPr bwMode="auto">
          <a:xfrm>
            <a:off x="3570970" y="1318661"/>
            <a:ext cx="4254367" cy="952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29" b="54667"/>
          <a:stretch/>
        </p:blipFill>
        <p:spPr bwMode="auto">
          <a:xfrm>
            <a:off x="8540014" y="481262"/>
            <a:ext cx="1910614" cy="31089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0093" y="1550906"/>
            <a:ext cx="68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IN" dirty="0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2" t="5193" r="31908" b="19579"/>
          <a:stretch/>
        </p:blipFill>
        <p:spPr bwMode="auto">
          <a:xfrm>
            <a:off x="2069430" y="2810576"/>
            <a:ext cx="3435653" cy="395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1" t="34947" r="34711" b="36422"/>
          <a:stretch/>
        </p:blipFill>
        <p:spPr bwMode="auto">
          <a:xfrm>
            <a:off x="5830502" y="3806790"/>
            <a:ext cx="5226519" cy="1963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0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1.12 Introduction to LT Spice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970746" y="703883"/>
            <a:ext cx="68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58" b="53544"/>
          <a:stretch/>
        </p:blipFill>
        <p:spPr bwMode="auto">
          <a:xfrm>
            <a:off x="250256" y="1280160"/>
            <a:ext cx="3272589" cy="3185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21492" r="25178" b="32076"/>
          <a:stretch/>
        </p:blipFill>
        <p:spPr bwMode="auto">
          <a:xfrm>
            <a:off x="3811603" y="1280160"/>
            <a:ext cx="4572001" cy="21560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1123" r="83184" b="47088"/>
          <a:stretch/>
        </p:blipFill>
        <p:spPr bwMode="auto">
          <a:xfrm>
            <a:off x="8797490" y="1280160"/>
            <a:ext cx="1713297" cy="3551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t="18666" r="24447" b="34877"/>
          <a:stretch/>
        </p:blipFill>
        <p:spPr bwMode="auto">
          <a:xfrm>
            <a:off x="327258" y="4598875"/>
            <a:ext cx="4494998" cy="1994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35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1.12 Introduction to LT Spice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960093" y="1550906"/>
            <a:ext cx="68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83579" b="33053"/>
          <a:stretch/>
        </p:blipFill>
        <p:spPr bwMode="auto">
          <a:xfrm>
            <a:off x="115503" y="1222408"/>
            <a:ext cx="1588169" cy="45912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r="84763" b="37404"/>
          <a:stretch/>
        </p:blipFill>
        <p:spPr bwMode="auto">
          <a:xfrm>
            <a:off x="10594206" y="1270534"/>
            <a:ext cx="1597794" cy="4292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63" b="36000"/>
          <a:stretch/>
        </p:blipFill>
        <p:spPr bwMode="auto">
          <a:xfrm>
            <a:off x="2136808" y="1174281"/>
            <a:ext cx="2223436" cy="4389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25307" r="45132" b="30105"/>
          <a:stretch/>
        </p:blipFill>
        <p:spPr bwMode="auto">
          <a:xfrm>
            <a:off x="4783756" y="1222408"/>
            <a:ext cx="4215866" cy="3057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17824" r="5263" b="18877"/>
          <a:stretch/>
        </p:blipFill>
        <p:spPr bwMode="auto">
          <a:xfrm>
            <a:off x="4919109" y="4516037"/>
            <a:ext cx="4946786" cy="2281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60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1.12 Introduction to LT Spice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t="982" r="67868" b="69684"/>
          <a:stretch/>
        </p:blipFill>
        <p:spPr bwMode="auto">
          <a:xfrm>
            <a:off x="154004" y="1127251"/>
            <a:ext cx="2685448" cy="2011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1" t="19368" r="30842" b="25053"/>
          <a:stretch/>
        </p:blipFill>
        <p:spPr bwMode="auto">
          <a:xfrm>
            <a:off x="0" y="3046942"/>
            <a:ext cx="4600877" cy="38116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t="1404" r="5579" b="21403"/>
          <a:stretch/>
        </p:blipFill>
        <p:spPr bwMode="auto">
          <a:xfrm>
            <a:off x="4880007" y="3046942"/>
            <a:ext cx="6862813" cy="3627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27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1.12 Introduction to LT </a:t>
            </a:r>
            <a:r>
              <a:rPr lang="en-US" dirty="0" smtClean="0"/>
              <a:t>Spice: 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r="30729" b="10926"/>
          <a:stretch/>
        </p:blipFill>
        <p:spPr bwMode="auto">
          <a:xfrm>
            <a:off x="88900" y="1408531"/>
            <a:ext cx="5689488" cy="3482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199468" y="3618331"/>
            <a:ext cx="297552" cy="191075"/>
            <a:chOff x="6206067" y="4191000"/>
            <a:chExt cx="467783" cy="283633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276784" y="4316060"/>
              <a:ext cx="160421" cy="105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6206067" y="4421938"/>
              <a:ext cx="70718" cy="526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6430433" y="4191000"/>
              <a:ext cx="243417" cy="122767"/>
            </a:xfrm>
            <a:custGeom>
              <a:avLst/>
              <a:gdLst>
                <a:gd name="connsiteX0" fmla="*/ 0 w 243417"/>
                <a:gd name="connsiteY0" fmla="*/ 122767 h 122767"/>
                <a:gd name="connsiteX1" fmla="*/ 78317 w 243417"/>
                <a:gd name="connsiteY1" fmla="*/ 21167 h 122767"/>
                <a:gd name="connsiteX2" fmla="*/ 192617 w 243417"/>
                <a:gd name="connsiteY2" fmla="*/ 99483 h 122767"/>
                <a:gd name="connsiteX3" fmla="*/ 243417 w 243417"/>
                <a:gd name="connsiteY3" fmla="*/ 0 h 1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17" h="122767">
                  <a:moveTo>
                    <a:pt x="0" y="122767"/>
                  </a:moveTo>
                  <a:cubicBezTo>
                    <a:pt x="23107" y="73907"/>
                    <a:pt x="46214" y="25048"/>
                    <a:pt x="78317" y="21167"/>
                  </a:cubicBezTo>
                  <a:cubicBezTo>
                    <a:pt x="110420" y="17286"/>
                    <a:pt x="165100" y="103011"/>
                    <a:pt x="192617" y="99483"/>
                  </a:cubicBezTo>
                  <a:cubicBezTo>
                    <a:pt x="220134" y="95955"/>
                    <a:pt x="231775" y="47977"/>
                    <a:pt x="24341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07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9" t="3703" r="1355" b="16482"/>
          <a:stretch/>
        </p:blipFill>
        <p:spPr bwMode="auto">
          <a:xfrm>
            <a:off x="6325838" y="1625600"/>
            <a:ext cx="5701061" cy="410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 rot="18238681">
            <a:off x="7846372" y="5012501"/>
            <a:ext cx="297552" cy="191075"/>
            <a:chOff x="7933268" y="5040731"/>
            <a:chExt cx="297552" cy="191075"/>
          </a:xfrm>
        </p:grpSpPr>
        <p:grpSp>
          <p:nvGrpSpPr>
            <p:cNvPr id="18" name="Group 17"/>
            <p:cNvGrpSpPr/>
            <p:nvPr/>
          </p:nvGrpSpPr>
          <p:grpSpPr>
            <a:xfrm>
              <a:off x="7933268" y="5040731"/>
              <a:ext cx="297552" cy="191075"/>
              <a:chOff x="6206067" y="4191000"/>
              <a:chExt cx="467783" cy="283633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6241425" y="4302886"/>
                <a:ext cx="223363" cy="14540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6206067" y="4421938"/>
                <a:ext cx="70718" cy="526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 20"/>
              <p:cNvSpPr/>
              <p:nvPr/>
            </p:nvSpPr>
            <p:spPr>
              <a:xfrm>
                <a:off x="6430433" y="4191000"/>
                <a:ext cx="243417" cy="122767"/>
              </a:xfrm>
              <a:custGeom>
                <a:avLst/>
                <a:gdLst>
                  <a:gd name="connsiteX0" fmla="*/ 0 w 243417"/>
                  <a:gd name="connsiteY0" fmla="*/ 122767 h 122767"/>
                  <a:gd name="connsiteX1" fmla="*/ 78317 w 243417"/>
                  <a:gd name="connsiteY1" fmla="*/ 21167 h 122767"/>
                  <a:gd name="connsiteX2" fmla="*/ 192617 w 243417"/>
                  <a:gd name="connsiteY2" fmla="*/ 99483 h 122767"/>
                  <a:gd name="connsiteX3" fmla="*/ 243417 w 243417"/>
                  <a:gd name="connsiteY3" fmla="*/ 0 h 122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17" h="122767">
                    <a:moveTo>
                      <a:pt x="0" y="122767"/>
                    </a:moveTo>
                    <a:cubicBezTo>
                      <a:pt x="23107" y="73907"/>
                      <a:pt x="46214" y="25048"/>
                      <a:pt x="78317" y="21167"/>
                    </a:cubicBezTo>
                    <a:cubicBezTo>
                      <a:pt x="110420" y="17286"/>
                      <a:pt x="165100" y="103011"/>
                      <a:pt x="192617" y="99483"/>
                    </a:cubicBezTo>
                    <a:cubicBezTo>
                      <a:pt x="220134" y="95955"/>
                      <a:pt x="231775" y="47977"/>
                      <a:pt x="243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7987016" y="5116105"/>
              <a:ext cx="84510" cy="890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60420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1.12 Introduction to LT Spice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-1" r="80792" b="43787"/>
          <a:stretch/>
        </p:blipFill>
        <p:spPr bwMode="auto">
          <a:xfrm>
            <a:off x="259882" y="1212783"/>
            <a:ext cx="188655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38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1.0 Course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9" y="1279236"/>
            <a:ext cx="11212945" cy="5108864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 </a:t>
            </a:r>
            <a:r>
              <a:rPr lang="en-US" b="1" dirty="0"/>
              <a:t>Course </a:t>
            </a:r>
            <a:r>
              <a:rPr lang="en-US" b="1" dirty="0" smtClean="0"/>
              <a:t>Outcomes[Co]</a:t>
            </a:r>
          </a:p>
          <a:p>
            <a:pPr marL="622300" indent="-622300">
              <a:buNone/>
            </a:pPr>
            <a:r>
              <a:rPr lang="en-US" dirty="0" smtClean="0"/>
              <a:t>[</a:t>
            </a:r>
            <a:r>
              <a:rPr lang="en-US" dirty="0"/>
              <a:t>1]	Perform testing and identification of various electronic components and instruments.  </a:t>
            </a:r>
          </a:p>
          <a:p>
            <a:pPr marL="622300" indent="-622300">
              <a:buNone/>
            </a:pPr>
            <a:r>
              <a:rPr lang="en-US" dirty="0"/>
              <a:t>[2]	Perform trouble shooting of simple electronic circuits based on diodes and transistors. </a:t>
            </a:r>
          </a:p>
          <a:p>
            <a:pPr marL="622300" indent="-622300">
              <a:buNone/>
            </a:pPr>
            <a:r>
              <a:rPr lang="en-US" dirty="0"/>
              <a:t>[3]	Design a voltage divider, charging circuit, clipper and clamper circuits for a given specifications. </a:t>
            </a:r>
          </a:p>
          <a:p>
            <a:pPr marL="622300" indent="-622300">
              <a:buNone/>
            </a:pPr>
            <a:r>
              <a:rPr lang="en-US" dirty="0"/>
              <a:t>[4]	Demonstrate the loading effect and impedance matching. </a:t>
            </a:r>
          </a:p>
          <a:p>
            <a:pPr marL="622300" indent="-622300">
              <a:buNone/>
            </a:pPr>
            <a:r>
              <a:rPr lang="en-US" dirty="0"/>
              <a:t>[5]	Design a bridge circuit with capacitors, resistors, dc &amp; ac input and analyze the effect of open circuit and short circuit.  </a:t>
            </a:r>
          </a:p>
          <a:p>
            <a:pPr marL="622300" indent="-622300">
              <a:buNone/>
            </a:pPr>
            <a:r>
              <a:rPr lang="en-US" dirty="0"/>
              <a:t>[6]	Demonstrate the usage of power supplies, measuring and indicating instruments.   </a:t>
            </a:r>
          </a:p>
          <a:p>
            <a:pPr marL="622300" indent="-622300">
              <a:buNone/>
            </a:pPr>
            <a:r>
              <a:rPr lang="en-US" dirty="0" smtClean="0"/>
              <a:t>	Perform </a:t>
            </a:r>
            <a:r>
              <a:rPr lang="en-US" dirty="0"/>
              <a:t>soldering, basic operations of hardware trouble shooting on a PCB. Construct and </a:t>
            </a:r>
            <a:r>
              <a:rPr lang="en-US" dirty="0" smtClean="0"/>
              <a:t>implement </a:t>
            </a:r>
            <a:r>
              <a:rPr lang="en-US" dirty="0"/>
              <a:t>basic application oriented circuits on PCB.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1399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 smtClean="0"/>
              <a:t>Task 1.</a:t>
            </a:r>
            <a:r>
              <a:rPr lang="en-US" sz="3200" b="1" dirty="0" smtClean="0"/>
              <a:t> </a:t>
            </a:r>
            <a:r>
              <a:rPr lang="en-US" sz="3200" dirty="0" smtClean="0"/>
              <a:t>To Simulate the circuits and find voltages across resistors and currents through the source and resistances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5472"/>
            <a:ext cx="5270584" cy="261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28" y="2085472"/>
            <a:ext cx="4360455" cy="25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900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 smtClean="0"/>
              <a:t>Task 2.</a:t>
            </a:r>
            <a:r>
              <a:rPr lang="en-US" sz="3200" b="1" dirty="0" smtClean="0"/>
              <a:t> </a:t>
            </a:r>
            <a:r>
              <a:rPr lang="en-US" sz="3200" dirty="0" smtClean="0"/>
              <a:t>To find color code of resistors (4 band system)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8379346"/>
                  </p:ext>
                </p:extLst>
              </p:nvPr>
            </p:nvGraphicFramePr>
            <p:xfrm>
              <a:off x="1184978" y="1452880"/>
              <a:ext cx="995145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90290"/>
                    <a:gridCol w="1990290"/>
                    <a:gridCol w="1990290"/>
                    <a:gridCol w="1990290"/>
                    <a:gridCol w="199029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2</a:t>
                          </a:r>
                          <a:endParaRPr lang="en-I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3</a:t>
                          </a:r>
                          <a:endParaRPr lang="en-I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4</a:t>
                          </a:r>
                          <a:endParaRPr lang="en-IN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330k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Ω</m:t>
                              </m:r>
                            </m:oMath>
                          </a14:m>
                          <a:r>
                            <a:rPr lang="en-IN" dirty="0" smtClean="0"/>
                            <a:t> with 5%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470k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with 10% tolerance</a:t>
                          </a:r>
                          <a:endParaRPr lang="en-US" b="0" i="0" dirty="0" smtClean="0">
                            <a:latin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dirty="0" smtClean="0"/>
                            <a:t> with 10% tolerance</a:t>
                          </a:r>
                          <a:endParaRPr lang="en-US" dirty="0" smtClean="0">
                            <a:latin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3.2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with 5% tolerance</a:t>
                          </a:r>
                          <a:endParaRPr lang="en-US" dirty="0" smtClean="0">
                            <a:latin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540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 with 10% tolerance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dirty="0" smtClean="0"/>
                            <a:t>27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Ω</m:t>
                              </m:r>
                            </m:oMath>
                          </a14:m>
                          <a:r>
                            <a:rPr lang="en-IN" dirty="0" smtClean="0"/>
                            <a:t> with 5% tolerance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8379346"/>
                  </p:ext>
                </p:extLst>
              </p:nvPr>
            </p:nvGraphicFramePr>
            <p:xfrm>
              <a:off x="1184978" y="1452880"/>
              <a:ext cx="995145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90290"/>
                    <a:gridCol w="1990290"/>
                    <a:gridCol w="1990290"/>
                    <a:gridCol w="1990290"/>
                    <a:gridCol w="199029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2</a:t>
                          </a:r>
                          <a:endParaRPr lang="en-I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3</a:t>
                          </a:r>
                          <a:endParaRPr lang="en-I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/>
                            <a:t>Colour</a:t>
                          </a:r>
                          <a:r>
                            <a:rPr lang="en-US" dirty="0" smtClean="0"/>
                            <a:t> 4</a:t>
                          </a:r>
                          <a:endParaRPr lang="en-IN" dirty="0" smtClean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62857" r="-399388" b="-5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62857" r="-399388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62857" r="-399388" b="-3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362857" r="-399388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462857" r="-399388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562857" r="-3993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2149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 smtClean="0"/>
              <a:t>Task 3.</a:t>
            </a:r>
            <a:r>
              <a:rPr lang="en-US" sz="3200" b="1" dirty="0" smtClean="0"/>
              <a:t> </a:t>
            </a:r>
            <a:r>
              <a:rPr lang="en-US" sz="3200" dirty="0" smtClean="0"/>
              <a:t>To simulate low pass filter (Capacitance)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t="10948" r="26184" b="18456"/>
          <a:stretch/>
        </p:blipFill>
        <p:spPr bwMode="auto">
          <a:xfrm>
            <a:off x="0" y="1260910"/>
            <a:ext cx="4331408" cy="36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19509" r="32184" b="25473"/>
          <a:stretch/>
        </p:blipFill>
        <p:spPr bwMode="auto">
          <a:xfrm>
            <a:off x="7969716" y="1106907"/>
            <a:ext cx="4340995" cy="377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73" y="4632523"/>
            <a:ext cx="4736533" cy="190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990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Task </a:t>
            </a:r>
            <a:r>
              <a:rPr lang="en-US" b="1" u="sng" dirty="0" smtClean="0"/>
              <a:t>3.</a:t>
            </a:r>
            <a:r>
              <a:rPr lang="en-US" b="1" dirty="0" smtClean="0"/>
              <a:t> </a:t>
            </a:r>
            <a:r>
              <a:rPr lang="en-US" dirty="0"/>
              <a:t>To simulate low pass filter (Capacitance)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across capacitor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210034"/>
            <a:ext cx="1209675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6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 smtClean="0"/>
              <a:t>Task 4.</a:t>
            </a:r>
            <a:r>
              <a:rPr lang="en-US" sz="3200" b="1" dirty="0" smtClean="0"/>
              <a:t> </a:t>
            </a:r>
            <a:r>
              <a:rPr lang="en-US" sz="3200" dirty="0" smtClean="0"/>
              <a:t>To simulate low pass filter (Inductance)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5" y="2146434"/>
            <a:ext cx="7382698" cy="327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71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Task 4.</a:t>
            </a:r>
            <a:r>
              <a:rPr lang="en-US" b="1" dirty="0"/>
              <a:t> </a:t>
            </a:r>
            <a:r>
              <a:rPr lang="en-US" dirty="0"/>
              <a:t>To simulate low pass filter (Inductance)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across resistor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09800"/>
            <a:ext cx="119761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391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Task 5: </a:t>
            </a:r>
            <a:r>
              <a:rPr lang="en-US" dirty="0" smtClean="0"/>
              <a:t>Find total resistance of the circuit seen from the Source (Through formula and with V/I)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5472"/>
            <a:ext cx="5270584" cy="261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28" y="2085472"/>
            <a:ext cx="4360455" cy="25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Task 6:</a:t>
            </a:r>
            <a:r>
              <a:rPr lang="en-US" b="1" dirty="0" smtClean="0"/>
              <a:t> </a:t>
            </a:r>
            <a:r>
              <a:rPr lang="en-US" dirty="0" smtClean="0"/>
              <a:t>Find total Capacitance of the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60" y="1150871"/>
            <a:ext cx="3556696" cy="28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67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Task </a:t>
            </a:r>
            <a:r>
              <a:rPr lang="en-US" b="1" u="sng" dirty="0" smtClean="0"/>
              <a:t>7:</a:t>
            </a:r>
            <a:r>
              <a:rPr lang="en-US" b="1" dirty="0" smtClean="0"/>
              <a:t> </a:t>
            </a:r>
            <a:r>
              <a:rPr lang="en-US" dirty="0"/>
              <a:t>Find total </a:t>
            </a:r>
            <a:r>
              <a:rPr lang="en-US" dirty="0" smtClean="0"/>
              <a:t>Inductance of </a:t>
            </a:r>
            <a:r>
              <a:rPr lang="en-US" dirty="0"/>
              <a:t>the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25" y="1608422"/>
            <a:ext cx="61150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045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Task 8:</a:t>
            </a:r>
            <a:r>
              <a:rPr lang="en-US" b="1" dirty="0" smtClean="0"/>
              <a:t> </a:t>
            </a:r>
            <a:r>
              <a:rPr lang="en-US" dirty="0" smtClean="0"/>
              <a:t>Find the capacitance values with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Ceramic capacitors:</a:t>
            </a:r>
          </a:p>
          <a:p>
            <a:r>
              <a:rPr lang="en-US" dirty="0" smtClean="0"/>
              <a:t>492</a:t>
            </a:r>
          </a:p>
          <a:p>
            <a:r>
              <a:rPr lang="en-US" dirty="0" smtClean="0"/>
              <a:t>103</a:t>
            </a:r>
          </a:p>
          <a:p>
            <a:r>
              <a:rPr lang="en-US" dirty="0" smtClean="0"/>
              <a:t>352</a:t>
            </a:r>
          </a:p>
          <a:p>
            <a:r>
              <a:rPr lang="en-US" dirty="0" smtClean="0"/>
              <a:t>104</a:t>
            </a:r>
          </a:p>
          <a:p>
            <a:r>
              <a:rPr lang="en-US" dirty="0" smtClean="0"/>
              <a:t>285</a:t>
            </a:r>
          </a:p>
          <a:p>
            <a:r>
              <a:rPr lang="en-US" dirty="0" smtClean="0"/>
              <a:t>681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89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1.0 Course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Student Learning Outcomes (SLO):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2] Having a clear understanding of the subject related concepts and of contemporary issues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[5] Having design thinking capability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[14] Having an ability to design and conduct experiments, as well as to analyze and interpret data problems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997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record instructions: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For </a:t>
            </a:r>
            <a:r>
              <a:rPr lang="en-IN" dirty="0" smtClean="0"/>
              <a:t>the lab experiment, </a:t>
            </a:r>
            <a:endParaRPr lang="en-IN" dirty="0"/>
          </a:p>
          <a:p>
            <a:r>
              <a:rPr lang="en-IN" dirty="0"/>
              <a:t>Write the </a:t>
            </a:r>
            <a:r>
              <a:rPr lang="en-IN" b="1" dirty="0">
                <a:solidFill>
                  <a:srgbClr val="FF0000"/>
                </a:solidFill>
              </a:rPr>
              <a:t>Aim</a:t>
            </a:r>
            <a:r>
              <a:rPr lang="en-IN" dirty="0"/>
              <a:t>.</a:t>
            </a:r>
          </a:p>
          <a:p>
            <a:r>
              <a:rPr lang="en-IN" dirty="0"/>
              <a:t>Complete the </a:t>
            </a:r>
            <a:r>
              <a:rPr lang="en-IN" b="1" dirty="0" smtClean="0">
                <a:solidFill>
                  <a:srgbClr val="FF0000"/>
                </a:solidFill>
              </a:rPr>
              <a:t>Software/Hardware components used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b="1" dirty="0" smtClean="0">
                <a:solidFill>
                  <a:srgbClr val="FF0000"/>
                </a:solidFill>
              </a:rPr>
              <a:t>Obtain </a:t>
            </a:r>
            <a:r>
              <a:rPr lang="en-IN" b="1" dirty="0">
                <a:solidFill>
                  <a:srgbClr val="FF0000"/>
                </a:solidFill>
              </a:rPr>
              <a:t>the expression for the outputs.</a:t>
            </a:r>
          </a:p>
          <a:p>
            <a:r>
              <a:rPr lang="en-IN" dirty="0" smtClean="0"/>
              <a:t>Place </a:t>
            </a:r>
            <a:r>
              <a:rPr lang="en-IN" dirty="0"/>
              <a:t>the respective </a:t>
            </a:r>
            <a:r>
              <a:rPr lang="en-IN" b="1" dirty="0">
                <a:solidFill>
                  <a:srgbClr val="FF0000"/>
                </a:solidFill>
              </a:rPr>
              <a:t>circuits in </a:t>
            </a:r>
            <a:r>
              <a:rPr lang="en-IN" b="1" dirty="0" smtClean="0">
                <a:solidFill>
                  <a:srgbClr val="FF0000"/>
                </a:solidFill>
              </a:rPr>
              <a:t>LT Spice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Connect the inputs and outputs. Name them and </a:t>
            </a:r>
            <a:r>
              <a:rPr lang="en-IN" b="1" dirty="0">
                <a:solidFill>
                  <a:srgbClr val="FF0000"/>
                </a:solidFill>
              </a:rPr>
              <a:t>write the same in the lab copy(inputs and outputs section)</a:t>
            </a:r>
            <a:r>
              <a:rPr lang="en-IN" dirty="0"/>
              <a:t>.</a:t>
            </a:r>
          </a:p>
          <a:p>
            <a:r>
              <a:rPr lang="en-IN" dirty="0"/>
              <a:t>Use </a:t>
            </a:r>
            <a:r>
              <a:rPr lang="en-IN" dirty="0" smtClean="0"/>
              <a:t>probe in LT spice to plot </a:t>
            </a:r>
            <a:r>
              <a:rPr lang="en-IN" dirty="0"/>
              <a:t>all possible </a:t>
            </a:r>
            <a:r>
              <a:rPr lang="en-IN" dirty="0" smtClean="0"/>
              <a:t>combinations.</a:t>
            </a:r>
            <a:endParaRPr lang="en-IN" dirty="0"/>
          </a:p>
          <a:p>
            <a:r>
              <a:rPr lang="en-IN" dirty="0"/>
              <a:t>Write a </a:t>
            </a:r>
            <a:r>
              <a:rPr lang="en-IN" b="1" dirty="0">
                <a:solidFill>
                  <a:srgbClr val="FF0000"/>
                </a:solidFill>
              </a:rPr>
              <a:t>concluding statement for each circuit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FF0000"/>
                </a:solidFill>
              </a:rPr>
              <a:t>Submit</a:t>
            </a:r>
            <a:r>
              <a:rPr lang="en-IN" dirty="0"/>
              <a:t> the document’s soft copy </a:t>
            </a:r>
            <a:r>
              <a:rPr lang="en-IN" b="1" dirty="0">
                <a:solidFill>
                  <a:srgbClr val="FF0000"/>
                </a:solidFill>
              </a:rPr>
              <a:t>on time </a:t>
            </a:r>
            <a:r>
              <a:rPr lang="en-IN" dirty="0"/>
              <a:t>in </a:t>
            </a:r>
            <a:r>
              <a:rPr lang="en-IN" dirty="0" smtClean="0"/>
              <a:t>lms.vit.ac.in when available.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177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Sources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www.electronics-tutorials.ws/resistor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www.electronics-tutorials.ws/capacitor/cap_1.html</a:t>
            </a:r>
            <a:endParaRPr lang="en-IN" dirty="0" smtClean="0"/>
          </a:p>
          <a:p>
            <a:r>
              <a:rPr lang="en-IN" dirty="0">
                <a:hlinkClick r:id="rId4"/>
              </a:rPr>
              <a:t>https://upload.wikimedia.org/wikipedia/commons/b/b9/Capacitors_%</a:t>
            </a:r>
            <a:r>
              <a:rPr lang="en-IN" dirty="0" smtClean="0">
                <a:hlinkClick r:id="rId4"/>
              </a:rPr>
              <a:t>287189597135%29.jpg</a:t>
            </a:r>
            <a:r>
              <a:rPr lang="en-IN" dirty="0" smtClean="0"/>
              <a:t> </a:t>
            </a:r>
          </a:p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www.meteocercal.info/forum/Thread-capacitor-value</a:t>
            </a:r>
            <a:endParaRPr lang="en-IN" dirty="0" smtClean="0"/>
          </a:p>
          <a:p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en.wikipedia.org/wiki/Inductor</a:t>
            </a:r>
            <a:endParaRPr lang="en-IN" dirty="0" smtClean="0"/>
          </a:p>
          <a:p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www.youtube.com/watch?v=LAUvkiZgq9E</a:t>
            </a:r>
            <a:endParaRPr lang="en-IN" dirty="0" smtClean="0"/>
          </a:p>
          <a:p>
            <a:r>
              <a:rPr lang="en-IN" dirty="0">
                <a:hlinkClick r:id="rId8"/>
              </a:rPr>
              <a:t>https://www.aplab.com/images/stories/pdfs/VC97%20-%</a:t>
            </a:r>
            <a:r>
              <a:rPr lang="en-IN" dirty="0" smtClean="0">
                <a:hlinkClick r:id="rId8"/>
              </a:rPr>
              <a:t>20Auto%20Range%20Digital%20Multimeter.pdf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96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Tentative list of experiments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09" y="1533236"/>
            <a:ext cx="11212945" cy="48929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Study of Measuring, Testing, Power Supply Instruments and Breadboard.</a:t>
            </a:r>
          </a:p>
          <a:p>
            <a:pPr marL="0" indent="0">
              <a:buNone/>
            </a:pPr>
            <a:r>
              <a:rPr lang="en-US" dirty="0" smtClean="0"/>
              <a:t>     Study </a:t>
            </a:r>
            <a:r>
              <a:rPr lang="en-US" dirty="0"/>
              <a:t>of simple RLC circuits for making connection and measuring current &amp; voltages </a:t>
            </a:r>
          </a:p>
          <a:p>
            <a:pPr marL="0" indent="0">
              <a:buNone/>
            </a:pPr>
            <a:r>
              <a:rPr lang="en-US" dirty="0"/>
              <a:t>2. Testing and Trouble shooting of Diodes and Transistors.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VI </a:t>
            </a:r>
            <a:r>
              <a:rPr lang="en-US" dirty="0"/>
              <a:t>characteristics of PN /ZENER Diode, NPN Transistor in CE, CB &amp; CC configurations diode</a:t>
            </a:r>
          </a:p>
          <a:p>
            <a:pPr marL="0" indent="0">
              <a:buNone/>
            </a:pPr>
            <a:r>
              <a:rPr lang="en-US" dirty="0"/>
              <a:t>3. Trouble shooting of Clamper and Clipper Circuits.   </a:t>
            </a:r>
          </a:p>
          <a:p>
            <a:pPr marL="0" indent="0">
              <a:buNone/>
            </a:pPr>
            <a:r>
              <a:rPr lang="en-US" dirty="0" smtClean="0"/>
              <a:t>    Various </a:t>
            </a:r>
            <a:r>
              <a:rPr lang="en-US" dirty="0"/>
              <a:t>Positive/Negative clipper in series and shunt connection with bias and all</a:t>
            </a:r>
          </a:p>
          <a:p>
            <a:pPr marL="0" indent="0">
              <a:buNone/>
            </a:pPr>
            <a:r>
              <a:rPr lang="en-US" dirty="0"/>
              <a:t>4. Trouble shooting and testing of power supply.  </a:t>
            </a:r>
          </a:p>
          <a:p>
            <a:pPr marL="0" indent="0">
              <a:buNone/>
            </a:pPr>
            <a:r>
              <a:rPr lang="en-US" dirty="0" smtClean="0"/>
              <a:t>    Bridge </a:t>
            </a:r>
            <a:r>
              <a:rPr lang="en-US" dirty="0"/>
              <a:t>rectifier with RC filter</a:t>
            </a:r>
          </a:p>
          <a:p>
            <a:pPr marL="0" indent="0">
              <a:buNone/>
            </a:pPr>
            <a:r>
              <a:rPr lang="en-US" dirty="0"/>
              <a:t>5. Use of C.R.O to find Mid-band Voltage gain and Frequency Response of Amplifiers.  </a:t>
            </a:r>
          </a:p>
          <a:p>
            <a:pPr marL="0" indent="0">
              <a:buNone/>
            </a:pPr>
            <a:r>
              <a:rPr lang="en-US" dirty="0" smtClean="0"/>
              <a:t>    Design </a:t>
            </a:r>
            <a:r>
              <a:rPr lang="en-US" dirty="0"/>
              <a:t>of CE amplifier and measuring its frequency response</a:t>
            </a:r>
          </a:p>
          <a:p>
            <a:pPr marL="355600" indent="-355600">
              <a:buNone/>
            </a:pPr>
            <a:r>
              <a:rPr lang="en-US" dirty="0"/>
              <a:t>6. Trouble shooting and Testing of NMOS Inverter, NMOS NOR and NAND Logic with Pull-Up resistor</a:t>
            </a:r>
          </a:p>
          <a:p>
            <a:pPr marL="0" indent="0">
              <a:buNone/>
            </a:pPr>
            <a:r>
              <a:rPr lang="en-US" dirty="0" smtClean="0"/>
              <a:t>    NMOS </a:t>
            </a:r>
            <a:r>
              <a:rPr lang="en-US" dirty="0"/>
              <a:t>&amp; PMOS circuits for various logic gates (AND, OR &amp; NOT)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88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Tentative list of experiments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09" y="1533236"/>
            <a:ext cx="11212945" cy="4892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 Trouble shooting and Testing of NMOS and Diode connected with </a:t>
            </a:r>
            <a:r>
              <a:rPr lang="en-US" dirty="0" smtClean="0"/>
              <a:t>Pull-Up </a:t>
            </a:r>
            <a:r>
              <a:rPr lang="en-US" dirty="0"/>
              <a:t>resistor for A specific logic.</a:t>
            </a:r>
          </a:p>
          <a:p>
            <a:pPr marL="0" indent="0">
              <a:buNone/>
            </a:pPr>
            <a:r>
              <a:rPr lang="en-US" dirty="0"/>
              <a:t>NMOS &amp; PMOS with resistor for various logic gates (AND, OR &amp; NOT)</a:t>
            </a:r>
          </a:p>
          <a:p>
            <a:pPr marL="0" indent="0">
              <a:buNone/>
            </a:pPr>
            <a:r>
              <a:rPr lang="en-US" dirty="0" smtClean="0"/>
              <a:t>8. Easy </a:t>
            </a:r>
            <a:r>
              <a:rPr lang="en-US" dirty="0"/>
              <a:t>EDA online tool for simple circuit</a:t>
            </a:r>
          </a:p>
          <a:p>
            <a:pPr marL="0" indent="0">
              <a:buNone/>
            </a:pPr>
            <a:r>
              <a:rPr lang="en-US" dirty="0"/>
              <a:t>9. Trouble shooting and testing of power Inverter. </a:t>
            </a:r>
          </a:p>
          <a:p>
            <a:pPr marL="0" indent="0">
              <a:buNone/>
            </a:pPr>
            <a:r>
              <a:rPr lang="en-US" dirty="0"/>
              <a:t>Lt spice simulation with diode/transformer</a:t>
            </a:r>
          </a:p>
          <a:p>
            <a:pPr marL="0" indent="0">
              <a:buNone/>
            </a:pPr>
            <a:r>
              <a:rPr lang="en-US" dirty="0"/>
              <a:t>10. Trouble shooting and testing of multi-meter.</a:t>
            </a:r>
          </a:p>
          <a:p>
            <a:pPr marL="0" indent="0">
              <a:buNone/>
            </a:pPr>
            <a:r>
              <a:rPr lang="en-US" dirty="0"/>
              <a:t>11. Trouble shooting and testing of equalizer circuits.</a:t>
            </a:r>
          </a:p>
          <a:p>
            <a:pPr marL="0" indent="0">
              <a:buNone/>
            </a:pPr>
            <a:r>
              <a:rPr lang="en-US" dirty="0"/>
              <a:t>12. Trouble shooting and testing of emergency light.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08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8E84FE-2A25-409C-A77D-489A6746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Basics of Resistors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767A99-7D8A-43E1-BC6E-2D16DADD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are </a:t>
            </a:r>
            <a:r>
              <a:rPr lang="en-IN" dirty="0"/>
              <a:t>Passive </a:t>
            </a:r>
            <a:r>
              <a:rPr lang="en-IN" dirty="0" smtClean="0"/>
              <a:t>Devices (require no additional power source)</a:t>
            </a:r>
            <a:endParaRPr lang="en-US" dirty="0" smtClean="0"/>
          </a:p>
          <a:p>
            <a:r>
              <a:rPr lang="en-US" dirty="0" smtClean="0"/>
              <a:t>Within </a:t>
            </a:r>
            <a:r>
              <a:rPr lang="en-US" dirty="0"/>
              <a:t>an electrical or electronic </a:t>
            </a:r>
            <a:r>
              <a:rPr lang="en-US" dirty="0" smtClean="0"/>
              <a:t>circuit: Purpose is to </a:t>
            </a:r>
            <a:r>
              <a:rPr lang="en-US" dirty="0"/>
              <a:t>“resist</a:t>
            </a:r>
            <a:r>
              <a:rPr lang="en-US" dirty="0" smtClean="0"/>
              <a:t>”, </a:t>
            </a:r>
            <a:r>
              <a:rPr lang="en-US" dirty="0"/>
              <a:t>regulate or to set the flow of electrons (current) through </a:t>
            </a:r>
            <a:r>
              <a:rPr lang="en-US" dirty="0" smtClean="0"/>
              <a:t>them. </a:t>
            </a:r>
          </a:p>
          <a:p>
            <a:r>
              <a:rPr lang="en-US" dirty="0" smtClean="0"/>
              <a:t>Electrical </a:t>
            </a:r>
            <a:r>
              <a:rPr lang="en-US" dirty="0"/>
              <a:t>energy </a:t>
            </a:r>
            <a:r>
              <a:rPr lang="en-US" dirty="0" smtClean="0"/>
              <a:t>is lost </a:t>
            </a:r>
            <a:r>
              <a:rPr lang="en-US" dirty="0"/>
              <a:t>in the form of </a:t>
            </a:r>
            <a:r>
              <a:rPr lang="en-US" dirty="0" smtClean="0"/>
              <a:t>heat in resistor.</a:t>
            </a:r>
          </a:p>
          <a:p>
            <a:r>
              <a:rPr lang="en-US" dirty="0" smtClean="0"/>
              <a:t>They can be </a:t>
            </a:r>
            <a:r>
              <a:rPr lang="en-US" dirty="0"/>
              <a:t>connected together in </a:t>
            </a:r>
            <a:r>
              <a:rPr lang="en-US" dirty="0" smtClean="0"/>
              <a:t>series </a:t>
            </a:r>
            <a:r>
              <a:rPr lang="en-US" dirty="0"/>
              <a:t>and parallel combinations to form resistor </a:t>
            </a:r>
            <a:r>
              <a:rPr lang="en-US" dirty="0" smtClean="0"/>
              <a:t>networks.</a:t>
            </a:r>
          </a:p>
          <a:p>
            <a:r>
              <a:rPr lang="en-US" dirty="0" smtClean="0"/>
              <a:t>This results in resistors </a:t>
            </a:r>
            <a:r>
              <a:rPr lang="en-US" dirty="0"/>
              <a:t>as voltage droppers, voltage dividers or current limiters within a circuit.</a:t>
            </a:r>
          </a:p>
          <a:p>
            <a:r>
              <a:rPr lang="en-IN" dirty="0" smtClean="0"/>
              <a:t>Standard resistor symbol: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DE3D0B-6C81-4618-B172-384DFF28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1. Study of Measuring, Testing, Power Supply Instruments, Breadboard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5337175"/>
            <a:ext cx="40862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94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11984</TotalTime>
  <Words>2134</Words>
  <Application>Microsoft Office PowerPoint</Application>
  <PresentationFormat>Custom</PresentationFormat>
  <Paragraphs>293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1. Study of Measuring, Testing, Power Supply Instruments and Breadboard  Course: ECE1008 – Electronic Hardware Troubleshooting LAB</vt:lpstr>
      <vt:lpstr>Mode of Communication</vt:lpstr>
      <vt:lpstr>Grades</vt:lpstr>
      <vt:lpstr>1.0 Course introduction</vt:lpstr>
      <vt:lpstr>1.0 Course introduction</vt:lpstr>
      <vt:lpstr>1.0 Course introduction</vt:lpstr>
      <vt:lpstr>Tentative list of experiments</vt:lpstr>
      <vt:lpstr>Tentative list of experiments</vt:lpstr>
      <vt:lpstr>1.1 Basics of Resistors</vt:lpstr>
      <vt:lpstr>1.1 Basics of Resistors: Types</vt:lpstr>
      <vt:lpstr>1.1 Basics of Resistors</vt:lpstr>
      <vt:lpstr>1.1 Basics of Resistors</vt:lpstr>
      <vt:lpstr>1.1 Basics of Resistors</vt:lpstr>
      <vt:lpstr>1.2 Capacitor</vt:lpstr>
      <vt:lpstr>1.2 Capacitor</vt:lpstr>
      <vt:lpstr>1.2 Capacitor</vt:lpstr>
      <vt:lpstr>1.3 Inductor</vt:lpstr>
      <vt:lpstr>1.3 Inductor</vt:lpstr>
      <vt:lpstr>1.4 Decade resistance box</vt:lpstr>
      <vt:lpstr>1.5 Decade Capacitance box (uF)</vt:lpstr>
      <vt:lpstr>1.6 Decade inductance box</vt:lpstr>
      <vt:lpstr>1.7 Oscilloscope  </vt:lpstr>
      <vt:lpstr>1.7 Oscilloscope: time(x axis) vs Voltage(y axis)</vt:lpstr>
      <vt:lpstr>1.7 Oscilloscope: time(x axis) vs Voltage(y axis)</vt:lpstr>
      <vt:lpstr>1.7 Oscilloscope: time(x axis) vs Voltage(y axis)</vt:lpstr>
      <vt:lpstr>1.7 Oscilloscope: time(x axis) vs Voltage(y axis)</vt:lpstr>
      <vt:lpstr>1.7 Oscilloscope: Trigger source</vt:lpstr>
      <vt:lpstr>1.7 Oscilloscope: Trigger source</vt:lpstr>
      <vt:lpstr>1.9 Breadboard</vt:lpstr>
      <vt:lpstr>1.9 Breadboard</vt:lpstr>
      <vt:lpstr>1.10 Signal generator (Upto 30MHz)</vt:lpstr>
      <vt:lpstr>1.10 Signal generator (Upto 30MHz)</vt:lpstr>
      <vt:lpstr>1.10 Signal generator (Upto 30MHz)</vt:lpstr>
      <vt:lpstr>1.10 Signal generator (Upto 30MHz)</vt:lpstr>
      <vt:lpstr>1.10 Signal generator (Upto 30MHz)</vt:lpstr>
      <vt:lpstr>1.10 Signal generator (Upto 30MHz)</vt:lpstr>
      <vt:lpstr>1.10 Signal generator (Upto 30MHz)</vt:lpstr>
      <vt:lpstr>1.11 Multimeter</vt:lpstr>
      <vt:lpstr>1.11 Multimeter</vt:lpstr>
      <vt:lpstr>1.11 Multimeter</vt:lpstr>
      <vt:lpstr>1.11 Multimeter</vt:lpstr>
      <vt:lpstr>1.11 Multimeter</vt:lpstr>
      <vt:lpstr>1.12 Introduction to LT Spice</vt:lpstr>
      <vt:lpstr>1.12 Introduction to LT Spice</vt:lpstr>
      <vt:lpstr>1.12 Introduction to LT Spice</vt:lpstr>
      <vt:lpstr>1.12 Introduction to LT Spice</vt:lpstr>
      <vt:lpstr>1.12 Introduction to LT Spice</vt:lpstr>
      <vt:lpstr>1.12 Introduction to LT Spice: Outputs</vt:lpstr>
      <vt:lpstr>1.12 Introduction to LT Spice</vt:lpstr>
      <vt:lpstr>Task 1. To Simulate the circuits and find voltages across resistors and currents through the source and resistances</vt:lpstr>
      <vt:lpstr>Task 2. To find color code of resistors (4 band system)</vt:lpstr>
      <vt:lpstr>Task 3. To simulate low pass filter (Capacitance)</vt:lpstr>
      <vt:lpstr>Task 3. To simulate low pass filter (Capacitance)</vt:lpstr>
      <vt:lpstr>Task 4. To simulate low pass filter (Inductance)</vt:lpstr>
      <vt:lpstr>Task 4. To simulate low pass filter (Inductance)</vt:lpstr>
      <vt:lpstr>Task 5: Find total resistance of the circuit seen from the Source (Through formula and with V/I)</vt:lpstr>
      <vt:lpstr>Task 6: Find total Capacitance of the circuit</vt:lpstr>
      <vt:lpstr>Task 7: Find total Inductance of the circuit</vt:lpstr>
      <vt:lpstr>Task 8: Find the capacitance values with codes</vt:lpstr>
      <vt:lpstr>LAB record instructions: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 Faraday’s Law and Lenz’s Law  Module 7: Time-varying Electromagnetic field Course: EC1003 Electromagnetic Theory</dc:title>
  <dc:creator>Richards Joe</dc:creator>
  <cp:lastModifiedBy>Admin</cp:lastModifiedBy>
  <cp:revision>762</cp:revision>
  <dcterms:created xsi:type="dcterms:W3CDTF">2020-06-28T11:53:07Z</dcterms:created>
  <dcterms:modified xsi:type="dcterms:W3CDTF">2021-08-02T05:58:58Z</dcterms:modified>
</cp:coreProperties>
</file>